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303" r:id="rId2"/>
    <p:sldId id="316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56" r:id="rId15"/>
    <p:sldId id="257" r:id="rId16"/>
    <p:sldId id="258" r:id="rId17"/>
    <p:sldId id="259" r:id="rId18"/>
    <p:sldId id="260" r:id="rId19"/>
    <p:sldId id="269" r:id="rId20"/>
    <p:sldId id="270" r:id="rId21"/>
    <p:sldId id="271" r:id="rId22"/>
    <p:sldId id="272" r:id="rId23"/>
    <p:sldId id="273" r:id="rId24"/>
    <p:sldId id="261" r:id="rId25"/>
    <p:sldId id="262" r:id="rId26"/>
    <p:sldId id="263" r:id="rId27"/>
    <p:sldId id="264" r:id="rId28"/>
    <p:sldId id="282" r:id="rId29"/>
    <p:sldId id="283" r:id="rId30"/>
    <p:sldId id="284" r:id="rId31"/>
    <p:sldId id="265" r:id="rId32"/>
    <p:sldId id="285" r:id="rId33"/>
    <p:sldId id="286" r:id="rId34"/>
    <p:sldId id="266" r:id="rId35"/>
    <p:sldId id="287" r:id="rId36"/>
    <p:sldId id="288" r:id="rId37"/>
    <p:sldId id="289" r:id="rId38"/>
    <p:sldId id="290" r:id="rId39"/>
    <p:sldId id="291" r:id="rId40"/>
    <p:sldId id="293" r:id="rId41"/>
    <p:sldId id="292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C9A41-DE81-44C4-A840-6202EABF8385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6560-1C36-42AB-9703-8AECC66D1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307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9C3298-82ED-4178-9B86-267BC58091DB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09D0C7-F750-4CAE-933B-C6304E0FD5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ofsbr@terra.com.br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anderlei_min_reg@hotmail.com" TargetMode="External"/><Relationship Id="rId2" Type="http://schemas.openxmlformats.org/officeDocument/2006/relationships/hyperlink" Target="mailto:beneco4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uciaconte@uol.com.b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177281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ESTUDO DE FORMAÇÃO PARA INICIANDOS E INICIANDAS À VIDA FRANCISCANA SECULAR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96368" y="4293096"/>
            <a:ext cx="648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POR IRMÃO: SILVIO LUIZ DE MEDEIROS</a:t>
            </a:r>
          </a:p>
          <a:p>
            <a:endParaRPr lang="pt-BR" dirty="0"/>
          </a:p>
          <a:p>
            <a:r>
              <a:rPr lang="pt-BR" dirty="0" smtClean="0"/>
              <a:t>Formador da Fraternidade São Francisco de Assis de Tubarão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7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APOSTOLADO FRANCISCANO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1700808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TESTEMUNHO PESSOAL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4149080"/>
            <a:ext cx="5360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ESTATUTOS DA OFS</a:t>
            </a:r>
          </a:p>
          <a:p>
            <a:endParaRPr lang="pt-BR" dirty="0"/>
          </a:p>
          <a:p>
            <a:r>
              <a:rPr lang="pt-BR" dirty="0" smtClean="0"/>
              <a:t>Regra</a:t>
            </a:r>
          </a:p>
          <a:p>
            <a:r>
              <a:rPr lang="pt-BR" dirty="0" smtClean="0"/>
              <a:t>Constituições Gerais</a:t>
            </a:r>
          </a:p>
          <a:p>
            <a:r>
              <a:rPr lang="pt-BR" dirty="0" smtClean="0"/>
              <a:t>Estatutos; Internacional, Nacional, Regional e 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98072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ITINERÁRIO VOCACIONAL DE FRANCISCO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1556792"/>
            <a:ext cx="45736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Experiência de um “mercador”</a:t>
            </a:r>
          </a:p>
          <a:p>
            <a:r>
              <a:rPr lang="pt-BR" dirty="0" smtClean="0"/>
              <a:t>Experiência de um “rei”</a:t>
            </a:r>
          </a:p>
          <a:p>
            <a:r>
              <a:rPr lang="pt-BR" dirty="0" smtClean="0"/>
              <a:t>Experiência de um “Cavaleiro”</a:t>
            </a:r>
          </a:p>
          <a:p>
            <a:r>
              <a:rPr lang="pt-BR" dirty="0" smtClean="0"/>
              <a:t>Experiência de enfermo</a:t>
            </a:r>
          </a:p>
          <a:p>
            <a:r>
              <a:rPr lang="pt-BR" dirty="0" smtClean="0"/>
              <a:t>Experiência de </a:t>
            </a:r>
            <a:r>
              <a:rPr lang="pt-BR" dirty="0" err="1" smtClean="0"/>
              <a:t>orante</a:t>
            </a:r>
            <a:endParaRPr lang="pt-BR" dirty="0" smtClean="0"/>
          </a:p>
          <a:p>
            <a:r>
              <a:rPr lang="pt-BR" dirty="0" smtClean="0"/>
              <a:t>Experiência de filho de Deus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Experiência de um penitente</a:t>
            </a:r>
          </a:p>
          <a:p>
            <a:r>
              <a:rPr lang="pt-BR" dirty="0" smtClean="0"/>
              <a:t>Experiência de “pedreiro”</a:t>
            </a:r>
          </a:p>
          <a:p>
            <a:r>
              <a:rPr lang="pt-BR" dirty="0" smtClean="0"/>
              <a:t>Experiência de ouvinte da Palavra de Deus</a:t>
            </a:r>
          </a:p>
          <a:p>
            <a:r>
              <a:rPr lang="pt-BR" dirty="0" smtClean="0"/>
              <a:t>Experiência de um “irmão entre irmãos”</a:t>
            </a:r>
          </a:p>
          <a:p>
            <a:r>
              <a:rPr lang="pt-BR" dirty="0" smtClean="0"/>
              <a:t>Francisco restaurador da Igreja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2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980728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~INSPIRAÇÃO DE DEUS, NA VOCAÇÃO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1556792"/>
            <a:ext cx="73949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O Senhor concedeu a mim Frei Francisco...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 Senhor me conduziu entre os leprosos...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 Senhor me deu tanta fé...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 Senhor me revelou que eu devia viver...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 Senhor me revelou que dissesse essa saudação...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O Senhor me inspirou a escrever a Regra...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Depois que o Senhor me deu irmãos, ninguém me disse o que devia</a:t>
            </a:r>
          </a:p>
          <a:p>
            <a:r>
              <a:rPr lang="pt-BR" dirty="0" smtClean="0"/>
              <a:t>Fazer, mas o Senhor mesmo me revelou que eu devia viver segundo a </a:t>
            </a:r>
          </a:p>
          <a:p>
            <a:r>
              <a:rPr lang="pt-BR" dirty="0" smtClean="0"/>
              <a:t>Forma do Santo Evangelho.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4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8588" y="9807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ORAÇÃO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357301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SENHOR, QUE QUERES QUE EU FAÇA?</a:t>
            </a:r>
          </a:p>
          <a:p>
            <a:r>
              <a:rPr lang="pt-BR" dirty="0" smtClean="0"/>
              <a:t>TU ME DESTE A VIDA, ME CHAMASTE À EXISTÊNCIA</a:t>
            </a:r>
          </a:p>
          <a:p>
            <a:r>
              <a:rPr lang="pt-BR" dirty="0" smtClean="0"/>
              <a:t>PERMITISTE MEU BATISMO NA TUA SANTA IGREJA E ASSIM ME FIZESTE CONHECER SEU FILHO UNIGÊNITO: JESUS CRISTO</a:t>
            </a:r>
          </a:p>
          <a:p>
            <a:r>
              <a:rPr lang="pt-BR" dirty="0" smtClean="0"/>
              <a:t>TU TENS PARA MIM UM PLANO DE AMOR, UMA MISSÃO</a:t>
            </a:r>
          </a:p>
          <a:p>
            <a:r>
              <a:rPr lang="pt-BR" dirty="0" smtClean="0"/>
              <a:t>TU ME CONHECES A FUNDO E SABES O QUE MAIS ME CONVÉM</a:t>
            </a:r>
          </a:p>
          <a:p>
            <a:r>
              <a:rPr lang="pt-BR" dirty="0" smtClean="0"/>
              <a:t>ILUMINA-ME, SENHOR, COM TEU ESPÍRITO</a:t>
            </a:r>
          </a:p>
          <a:p>
            <a:r>
              <a:rPr lang="pt-BR" dirty="0" smtClean="0"/>
              <a:t>MONSTRA-ME O CAMINHO QUE DEVO SEGUIR</a:t>
            </a:r>
          </a:p>
          <a:p>
            <a:r>
              <a:rPr lang="pt-BR" dirty="0" smtClean="0"/>
              <a:t>FORTALECE-ME, DÁ-ME CORAGEM E ALEGRIA PARA FAZER O QUE TU QUERES QUE EU FAÇA.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4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3573016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 Brasil, a OFS historicamente está ligada aos Frades da primeira Ordem e abrange todo o território nacional. Ela está organizada em </a:t>
            </a:r>
            <a:r>
              <a:rPr lang="pt-BR" dirty="0">
                <a:solidFill>
                  <a:srgbClr val="FFFF00"/>
                </a:solidFill>
              </a:rPr>
              <a:t>dezesseis Regiões</a:t>
            </a:r>
            <a:r>
              <a:rPr lang="pt-BR" dirty="0"/>
              <a:t>, com cerca de </a:t>
            </a:r>
            <a:r>
              <a:rPr lang="pt-BR" dirty="0">
                <a:solidFill>
                  <a:srgbClr val="FFFF00"/>
                </a:solidFill>
              </a:rPr>
              <a:t>582 Fraternidades</a:t>
            </a:r>
            <a:r>
              <a:rPr lang="pt-BR" dirty="0"/>
              <a:t>, e aproximadamente </a:t>
            </a:r>
            <a:r>
              <a:rPr lang="pt-BR" dirty="0">
                <a:solidFill>
                  <a:srgbClr val="FFFF00"/>
                </a:solidFill>
              </a:rPr>
              <a:t>18.000 Franciscanos Seculares em todo o país</a:t>
            </a:r>
            <a:r>
              <a:rPr lang="pt-BR" dirty="0"/>
              <a:t>. No mundo a OFS está presente em </a:t>
            </a:r>
            <a:r>
              <a:rPr lang="pt-BR" dirty="0">
                <a:solidFill>
                  <a:srgbClr val="FFFF00"/>
                </a:solidFill>
              </a:rPr>
              <a:t>72 países </a:t>
            </a:r>
            <a:r>
              <a:rPr lang="pt-BR" dirty="0"/>
              <a:t>com cerca de </a:t>
            </a:r>
            <a:r>
              <a:rPr lang="pt-BR" dirty="0">
                <a:solidFill>
                  <a:srgbClr val="FFFF00"/>
                </a:solidFill>
              </a:rPr>
              <a:t>430.000 Franciscanos Seculares Professos</a:t>
            </a:r>
            <a:r>
              <a:rPr lang="pt-BR" dirty="0"/>
              <a:t> e mais de </a:t>
            </a:r>
            <a:r>
              <a:rPr lang="pt-BR" dirty="0">
                <a:solidFill>
                  <a:srgbClr val="FFFF00"/>
                </a:solidFill>
              </a:rPr>
              <a:t>50.000 inscritos na Juventude Franciscana </a:t>
            </a:r>
            <a:r>
              <a:rPr lang="pt-BR" dirty="0"/>
              <a:t>(JUFRA) presentes em mais de cem países nos cinco continentes</a:t>
            </a:r>
          </a:p>
        </p:txBody>
      </p:sp>
      <p:pic>
        <p:nvPicPr>
          <p:cNvPr id="1026" name="Picture 2" descr="http://www.ofm.org.br/informaximo/paginas/imagens/Image/misses%20francisc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0433"/>
            <a:ext cx="2232248" cy="27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69269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missão da OFS, preferencialmente, atende a </a:t>
            </a:r>
            <a:r>
              <a:rPr lang="pt-BR" dirty="0">
                <a:solidFill>
                  <a:srgbClr val="FFFF00"/>
                </a:solidFill>
              </a:rPr>
              <a:t>família,</a:t>
            </a:r>
            <a:r>
              <a:rPr lang="pt-BR" dirty="0"/>
              <a:t> o mundo do </a:t>
            </a:r>
            <a:r>
              <a:rPr lang="pt-BR" dirty="0">
                <a:solidFill>
                  <a:srgbClr val="FFFF00"/>
                </a:solidFill>
              </a:rPr>
              <a:t>trabalho,</a:t>
            </a:r>
            <a:r>
              <a:rPr lang="pt-BR" dirty="0"/>
              <a:t> a promoção da </a:t>
            </a:r>
            <a:r>
              <a:rPr lang="pt-BR" dirty="0">
                <a:solidFill>
                  <a:srgbClr val="FFFF00"/>
                </a:solidFill>
              </a:rPr>
              <a:t>justiça</a:t>
            </a:r>
            <a:r>
              <a:rPr lang="pt-BR" dirty="0"/>
              <a:t>, defesa da </a:t>
            </a:r>
            <a:r>
              <a:rPr lang="pt-BR" dirty="0">
                <a:solidFill>
                  <a:srgbClr val="FFFF00"/>
                </a:solidFill>
              </a:rPr>
              <a:t>ecologia</a:t>
            </a:r>
            <a:r>
              <a:rPr lang="pt-BR" dirty="0"/>
              <a:t> e a </a:t>
            </a:r>
            <a:r>
              <a:rPr lang="pt-BR" dirty="0">
                <a:solidFill>
                  <a:srgbClr val="FFFF00"/>
                </a:solidFill>
              </a:rPr>
              <a:t>inserção nas pastorais</a:t>
            </a:r>
            <a:r>
              <a:rPr lang="pt-BR" dirty="0"/>
              <a:t>. É uma escola de cidadania, de santidade e um celeiro de vocações religiosas e sacerdotais.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608" y="37170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/>
              <a:t>Por sua vez, a formação de um franciscano secular compreende de um </a:t>
            </a:r>
            <a:r>
              <a:rPr lang="pt-BR" dirty="0">
                <a:solidFill>
                  <a:srgbClr val="FFFF00"/>
                </a:solidFill>
              </a:rPr>
              <a:t>período de iniciação</a:t>
            </a:r>
            <a:r>
              <a:rPr lang="pt-BR" dirty="0"/>
              <a:t>, de </a:t>
            </a:r>
            <a:r>
              <a:rPr lang="pt-BR" dirty="0">
                <a:solidFill>
                  <a:srgbClr val="FFFF00"/>
                </a:solidFill>
              </a:rPr>
              <a:t>formação inicial </a:t>
            </a:r>
            <a:r>
              <a:rPr lang="pt-BR" dirty="0"/>
              <a:t>e a </a:t>
            </a:r>
            <a:r>
              <a:rPr lang="pt-BR" dirty="0">
                <a:solidFill>
                  <a:srgbClr val="FFFF00"/>
                </a:solidFill>
              </a:rPr>
              <a:t>formação permanente.</a:t>
            </a:r>
          </a:p>
          <a:p>
            <a:pPr fontAlgn="base"/>
            <a:r>
              <a:rPr lang="pt-BR" dirty="0"/>
              <a:t> </a:t>
            </a:r>
          </a:p>
          <a:p>
            <a:pPr fontAlgn="base"/>
            <a:r>
              <a:rPr lang="pt-BR" dirty="0"/>
              <a:t>"É a </a:t>
            </a:r>
            <a:r>
              <a:rPr lang="pt-BR" dirty="0" smtClean="0">
                <a:solidFill>
                  <a:srgbClr val="FFFF00"/>
                </a:solidFill>
              </a:rPr>
              <a:t>pobreza</a:t>
            </a:r>
            <a:r>
              <a:rPr lang="pt-BR" dirty="0" smtClean="0"/>
              <a:t> </a:t>
            </a:r>
            <a:r>
              <a:rPr lang="pt-BR" dirty="0"/>
              <a:t>que </a:t>
            </a:r>
            <a:r>
              <a:rPr lang="pt-BR" dirty="0" smtClean="0"/>
              <a:t>nos </a:t>
            </a:r>
            <a:r>
              <a:rPr lang="pt-BR" dirty="0"/>
              <a:t>tem constituído herdeiros e reis do Reino dos Céus  e não as falsas </a:t>
            </a:r>
            <a:r>
              <a:rPr lang="pt-BR" dirty="0" smtClean="0"/>
              <a:t>riquezas." </a:t>
            </a:r>
            <a:r>
              <a:rPr lang="pt-BR" dirty="0"/>
              <a:t>(S</a:t>
            </a:r>
            <a:r>
              <a:rPr lang="pt-BR" dirty="0" smtClean="0"/>
              <a:t>. Francisco </a:t>
            </a:r>
            <a:r>
              <a:rPr lang="pt-BR" dirty="0"/>
              <a:t>de Assis)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1728192" cy="114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3.bp.blogspot.com/-Pu2y2TDC-a4/UX2W_MhGn3I/AAAAAAAA4BM/mZLkaj_45vU/s1600/dia-do-trabalhador-dia-do-trabalho-mensagens+(8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910104"/>
            <a:ext cx="1368152" cy="13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.diariodonordeste.com.br/blogdokempes/wp-content/uploads/2015/04/justi%C3%A7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1181"/>
            <a:ext cx="1632656" cy="12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58111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71600" y="260648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/>
              <a:t>Sede </a:t>
            </a:r>
            <a:r>
              <a:rPr lang="pt-BR" sz="4800" b="1" dirty="0" smtClean="0"/>
              <a:t>Nacional</a:t>
            </a:r>
          </a:p>
          <a:p>
            <a:pPr algn="ctr"/>
            <a:endParaRPr lang="pt-BR" sz="4800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Ordem Franciscana do Secular do Brasil mantém uma sede nacional como órgão oficial, que promovem e executam às várias atividades aprovadas em seus capítulos ordinários e extraordinários, mantendo o vínculo e unidades entre as várias Fraternidades Regionais.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77988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Ordem Franciscana Secular do Brasil</a:t>
            </a:r>
            <a:endParaRPr lang="pt-BR" dirty="0"/>
          </a:p>
          <a:p>
            <a:r>
              <a:rPr lang="pt-BR" dirty="0"/>
              <a:t>Largo da Carioca, s/nº - Centro</a:t>
            </a:r>
          </a:p>
          <a:p>
            <a:r>
              <a:rPr lang="pt-BR" dirty="0"/>
              <a:t>20050-020 Rio de Janeiro, RJ - Brasil</a:t>
            </a:r>
          </a:p>
          <a:p>
            <a:r>
              <a:rPr lang="pt-BR" dirty="0"/>
              <a:t>Fone: 55 (21) 2240-4565</a:t>
            </a:r>
          </a:p>
          <a:p>
            <a:r>
              <a:rPr lang="pt-BR" dirty="0"/>
              <a:t>e-mail: </a:t>
            </a:r>
            <a:r>
              <a:rPr lang="pt-BR" dirty="0">
                <a:hlinkClick r:id="rId2"/>
              </a:rPr>
              <a:t>ofsbr@terra.com.br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4" y="1061700"/>
            <a:ext cx="4763081" cy="18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196753"/>
            <a:ext cx="35643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55776" y="260648"/>
            <a:ext cx="396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/>
              <a:t>Logotipo OFS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4676943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DISTINTIVO DA OFS DO </a:t>
            </a:r>
            <a:r>
              <a:rPr lang="pt-BR" b="1" dirty="0" smtClean="0"/>
              <a:t>BRASIL</a:t>
            </a:r>
          </a:p>
          <a:p>
            <a:pPr algn="ctr"/>
            <a:endParaRPr lang="pt-BR" dirty="0"/>
          </a:p>
          <a:p>
            <a:r>
              <a:rPr lang="pt-BR" dirty="0"/>
              <a:t>O sinal distintivo externo de pertença à O.F.S. é o "TAU", inscrito num círculo, na forma recomendada pelo Conselho Nacional, como apresentado na figura acima.</a:t>
            </a:r>
          </a:p>
        </p:txBody>
      </p:sp>
    </p:spTree>
    <p:extLst>
      <p:ext uri="{BB962C8B-B14F-4D97-AF65-F5344CB8AC3E}">
        <p14:creationId xmlns:p14="http://schemas.microsoft.com/office/powerpoint/2010/main" val="828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54868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Prioridades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53113" y="13198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pt-BR" sz="1400" b="1" dirty="0"/>
              <a:t>ORDEM FRANCISCANA SECULAR DO BRASIL</a:t>
            </a:r>
            <a:endParaRPr lang="pt-BR" sz="1400" dirty="0"/>
          </a:p>
          <a:p>
            <a:pPr algn="ctr" fontAlgn="base"/>
            <a:r>
              <a:rPr lang="pt-BR" sz="1400" b="1" dirty="0"/>
              <a:t>DOCUMENTO DO XXXIV CAPÍTULO ORDINÁRIO NACIONAL</a:t>
            </a:r>
            <a:endParaRPr lang="pt-BR" sz="1400" dirty="0"/>
          </a:p>
          <a:p>
            <a:pPr algn="ctr" fontAlgn="base"/>
            <a:r>
              <a:rPr lang="pt-BR" sz="1400" b="1" dirty="0"/>
              <a:t>DE 24 A 26/08/2012 – BRASÍLIA - DF   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1115616" y="37890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“A formação é uma ajuda aos irmãos e irmãs para reencontrarem a novidade e a vitalidade da própria vocação, como Dom do Espírito no seguimento de Jesus, ao modo de Francisco de Assis” (Diretrizes de Formação da OFS)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9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54868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Prioridades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7624" y="2136339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/>
              <a:t>A escolha de novas prioridades não pode fazer com que as Prioridades dos Capítulos anteriores sejam deixadas de lado</a:t>
            </a:r>
            <a:r>
              <a:rPr lang="pt-BR" dirty="0" smtClean="0"/>
              <a:t>:</a:t>
            </a:r>
          </a:p>
          <a:p>
            <a:pPr fontAlgn="base"/>
            <a:endParaRPr lang="pt-BR" dirty="0"/>
          </a:p>
          <a:p>
            <a:pPr fontAlgn="base"/>
            <a:endParaRPr lang="pt-BR" dirty="0" smtClean="0"/>
          </a:p>
          <a:p>
            <a:pPr fontAlgn="base"/>
            <a:endParaRPr lang="pt-BR" dirty="0"/>
          </a:p>
          <a:p>
            <a:pPr fontAlgn="base"/>
            <a:r>
              <a:rPr lang="pt-BR" dirty="0"/>
              <a:t> </a:t>
            </a:r>
          </a:p>
          <a:p>
            <a:pPr marL="285750" indent="-285750" fontAlgn="base">
              <a:buFontTx/>
              <a:buChar char="-"/>
            </a:pPr>
            <a:r>
              <a:rPr lang="pt-BR" b="1" i="1" dirty="0" smtClean="0">
                <a:solidFill>
                  <a:srgbClr val="FFFF00"/>
                </a:solidFill>
              </a:rPr>
              <a:t>Estudo da Regra - </a:t>
            </a:r>
            <a:r>
              <a:rPr lang="pt-BR" dirty="0"/>
              <a:t>Estamos a caminho da celebração dos 800 anos de nossa Primeira Regra, </a:t>
            </a:r>
            <a:r>
              <a:rPr lang="pt-BR" b="1" dirty="0" err="1"/>
              <a:t>Memoriale</a:t>
            </a:r>
            <a:r>
              <a:rPr lang="pt-BR" b="1" dirty="0"/>
              <a:t> </a:t>
            </a:r>
            <a:r>
              <a:rPr lang="pt-BR" b="1" dirty="0" err="1"/>
              <a:t>propositi</a:t>
            </a:r>
            <a:r>
              <a:rPr lang="pt-BR" b="1" dirty="0"/>
              <a:t> : Regra da OFS de 1221</a:t>
            </a:r>
            <a:r>
              <a:rPr lang="pt-BR" dirty="0"/>
              <a:t> (Papa </a:t>
            </a:r>
            <a:r>
              <a:rPr lang="pt-BR" dirty="0" err="1"/>
              <a:t>Gregorio</a:t>
            </a:r>
            <a:r>
              <a:rPr lang="pt-BR" dirty="0"/>
              <a:t> IX). </a:t>
            </a:r>
            <a:endParaRPr lang="pt-BR" dirty="0" smtClean="0"/>
          </a:p>
          <a:p>
            <a:pPr marL="285750" indent="-285750" fontAlgn="base">
              <a:buFontTx/>
              <a:buChar char="-"/>
            </a:pPr>
            <a:r>
              <a:rPr lang="pt-BR" b="1" i="1" dirty="0" smtClean="0"/>
              <a:t>-</a:t>
            </a:r>
            <a:r>
              <a:rPr lang="pt-BR" b="1" i="1" dirty="0">
                <a:solidFill>
                  <a:srgbClr val="FFFF00"/>
                </a:solidFill>
              </a:rPr>
              <a:t>Revitalizar as Fraternidades Locais e as Reuniões</a:t>
            </a:r>
            <a:r>
              <a:rPr lang="pt-BR" dirty="0" smtClean="0">
                <a:solidFill>
                  <a:srgbClr val="FFFF00"/>
                </a:solidFill>
              </a:rPr>
              <a:t>;</a:t>
            </a:r>
          </a:p>
          <a:p>
            <a:pPr fontAlgn="base"/>
            <a:endParaRPr lang="pt-BR" dirty="0">
              <a:solidFill>
                <a:srgbClr val="FFFF00"/>
              </a:solidFill>
            </a:endParaRPr>
          </a:p>
          <a:p>
            <a:pPr fontAlgn="base"/>
            <a:r>
              <a:rPr lang="pt-BR" b="1" i="1" dirty="0">
                <a:solidFill>
                  <a:srgbClr val="FFFF00"/>
                </a:solidFill>
              </a:rPr>
              <a:t>-Despertar o Espírito Missionário</a:t>
            </a:r>
            <a:r>
              <a:rPr lang="pt-BR" b="1" i="1" dirty="0" smtClean="0">
                <a:solidFill>
                  <a:srgbClr val="FFFF00"/>
                </a:solidFill>
              </a:rPr>
              <a:t>;</a:t>
            </a:r>
          </a:p>
          <a:p>
            <a:pPr fontAlgn="base"/>
            <a:endParaRPr lang="pt-BR" dirty="0">
              <a:solidFill>
                <a:srgbClr val="FFFF00"/>
              </a:solidFill>
            </a:endParaRPr>
          </a:p>
          <a:p>
            <a:pPr marL="285750" indent="-285750" fontAlgn="base">
              <a:buFontTx/>
              <a:buChar char="-"/>
            </a:pPr>
            <a:r>
              <a:rPr lang="pt-BR" b="1" i="1" dirty="0" smtClean="0">
                <a:solidFill>
                  <a:srgbClr val="FFFF00"/>
                </a:solidFill>
              </a:rPr>
              <a:t>Cuidado </a:t>
            </a:r>
            <a:r>
              <a:rPr lang="pt-BR" b="1" i="1" dirty="0">
                <a:solidFill>
                  <a:srgbClr val="FFFF00"/>
                </a:solidFill>
              </a:rPr>
              <a:t>pela Criação</a:t>
            </a:r>
            <a:r>
              <a:rPr lang="pt-BR" b="1" i="1" dirty="0" smtClean="0">
                <a:solidFill>
                  <a:srgbClr val="FFFF00"/>
                </a:solidFill>
              </a:rPr>
              <a:t>;</a:t>
            </a:r>
          </a:p>
          <a:p>
            <a:pPr fontAlgn="base"/>
            <a:endParaRPr lang="pt-BR" dirty="0">
              <a:solidFill>
                <a:srgbClr val="FFFF00"/>
              </a:solidFill>
            </a:endParaRPr>
          </a:p>
          <a:p>
            <a:pPr fontAlgn="base"/>
            <a:r>
              <a:rPr lang="pt-BR" b="1" i="1" dirty="0">
                <a:solidFill>
                  <a:srgbClr val="FFFF00"/>
                </a:solidFill>
              </a:rPr>
              <a:t>-Identidade, Senso de Pertença e JUFRA.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9672" y="1052736"/>
            <a:ext cx="691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LEIGOS   </a:t>
            </a:r>
            <a:r>
              <a:rPr lang="pt-BR" dirty="0" smtClean="0">
                <a:sym typeface="Wingdings" panose="05000000000000000000" pitchFamily="2" charset="2"/>
              </a:rPr>
              <a:t> CHAMADO PARA ATUAR COMO SAL DA TERRA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23928" y="16288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BUSCAR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2267580"/>
            <a:ext cx="500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GRAÇA DIVINA  - COMUNHÃO COM DEUS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91680" y="3789040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MODELO - FRANCISCO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63688" y="485986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“CONSEGUIR DESCOBRIR O SEGREDO DE FRANCISCO E POSSUÍ-LO É UMA CONQUISTA PARA CADA CRIATURA”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1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54868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Prioridades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7624" y="1330890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i="1" u="sng" dirty="0"/>
              <a:t>EVANGELIZAÇÃO DA FAMÍLIA</a:t>
            </a:r>
            <a:endParaRPr lang="pt-BR" dirty="0"/>
          </a:p>
          <a:p>
            <a:pPr fontAlgn="base"/>
            <a:r>
              <a:rPr lang="pt-BR" b="1" i="1" u="sng" dirty="0"/>
              <a:t> </a:t>
            </a:r>
            <a:endParaRPr lang="pt-BR" dirty="0"/>
          </a:p>
          <a:p>
            <a:pPr fontAlgn="base"/>
            <a:r>
              <a:rPr lang="pt-BR" dirty="0"/>
              <a:t>Tendo em vista as profundas transformações sociais, culturais e religiosas pelas quais passam as famílias, o XIII Capítulo Geral da OFS, escolheu como uma de suas prioridades “</a:t>
            </a:r>
            <a:r>
              <a:rPr lang="pt-BR" b="1" i="1" dirty="0"/>
              <a:t>A Família”</a:t>
            </a:r>
            <a:r>
              <a:rPr lang="pt-BR" dirty="0"/>
              <a:t>, queremos priorizar a </a:t>
            </a:r>
            <a:r>
              <a:rPr lang="pt-BR" b="1" i="1" dirty="0"/>
              <a:t>Evangelização da Família</a:t>
            </a:r>
            <a:r>
              <a:rPr lang="pt-BR" dirty="0"/>
              <a:t> neste triênio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  <a:p>
            <a:pPr fontAlgn="base"/>
            <a:endParaRPr lang="pt-BR" b="1" dirty="0" smtClean="0"/>
          </a:p>
          <a:p>
            <a:pPr fontAlgn="base"/>
            <a:r>
              <a:rPr lang="pt-BR" b="1" dirty="0" smtClean="0"/>
              <a:t>Estratégias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-</a:t>
            </a:r>
            <a:r>
              <a:rPr lang="pt-BR" b="1" dirty="0"/>
              <a:t>Publicação de temas na revista PAZ E BEM, para estudo e reflexão.</a:t>
            </a:r>
            <a:endParaRPr lang="pt-BR" dirty="0"/>
          </a:p>
          <a:p>
            <a:pPr fontAlgn="base"/>
            <a:r>
              <a:rPr lang="pt-BR" dirty="0"/>
              <a:t>-</a:t>
            </a:r>
            <a:r>
              <a:rPr lang="pt-BR" b="1" dirty="0"/>
              <a:t>Elaborar subsídios para os Regionais, para que consagrem um ano de estudos sobre a família, com temas a exemplo: </a:t>
            </a:r>
            <a:r>
              <a:rPr lang="pt-BR" dirty="0">
                <a:solidFill>
                  <a:srgbClr val="FFFF00"/>
                </a:solidFill>
              </a:rPr>
              <a:t>Luzes e </a:t>
            </a:r>
            <a:r>
              <a:rPr lang="pt-BR" dirty="0" smtClean="0">
                <a:solidFill>
                  <a:srgbClr val="FFFF00"/>
                </a:solidFill>
              </a:rPr>
              <a:t>sombras </a:t>
            </a:r>
            <a:r>
              <a:rPr lang="pt-BR" dirty="0">
                <a:solidFill>
                  <a:srgbClr val="FFFF00"/>
                </a:solidFill>
              </a:rPr>
              <a:t>sobre a família; a Construção do casal; O Sacramento do matrimônio; Igreja Doméstica; Princípios para a educação; Viúvos, Doentes e Casos especiais; Uma família franciscana, etc.</a:t>
            </a:r>
          </a:p>
        </p:txBody>
      </p:sp>
    </p:spTree>
    <p:extLst>
      <p:ext uri="{BB962C8B-B14F-4D97-AF65-F5344CB8AC3E}">
        <p14:creationId xmlns:p14="http://schemas.microsoft.com/office/powerpoint/2010/main" val="1012024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54868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Prioridades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196752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i="1" u="sng" dirty="0"/>
              <a:t>JUVENTUDE</a:t>
            </a:r>
            <a:endParaRPr lang="pt-BR" dirty="0"/>
          </a:p>
          <a:p>
            <a:pPr fontAlgn="base"/>
            <a:r>
              <a:rPr lang="pt-BR" b="1" i="1" u="sng" dirty="0"/>
              <a:t> </a:t>
            </a:r>
            <a:r>
              <a:rPr lang="pt-BR" dirty="0" smtClean="0"/>
              <a:t>Tendo </a:t>
            </a:r>
            <a:r>
              <a:rPr lang="pt-BR" dirty="0"/>
              <a:t>em vista: que a OFS vive em comunhão com os jovens da JUFRA; que muitos </a:t>
            </a:r>
            <a:r>
              <a:rPr lang="pt-BR" dirty="0">
                <a:solidFill>
                  <a:srgbClr val="FFFF00"/>
                </a:solidFill>
              </a:rPr>
              <a:t>casais da OFS têm filhos adolescentes e jovens</a:t>
            </a:r>
            <a:r>
              <a:rPr lang="pt-BR" dirty="0"/>
              <a:t>; que se trata de um tema de fundamental importância, em consonância com o XIII Capítulo Geral da OFS, que pede </a:t>
            </a:r>
            <a:r>
              <a:rPr lang="pt-BR" dirty="0">
                <a:solidFill>
                  <a:srgbClr val="FFFF00"/>
                </a:solidFill>
              </a:rPr>
              <a:t>incentivo para a JUFRA</a:t>
            </a:r>
            <a:r>
              <a:rPr lang="pt-BR" dirty="0" smtClean="0"/>
              <a:t>; e </a:t>
            </a:r>
            <a:r>
              <a:rPr lang="pt-BR" dirty="0"/>
              <a:t>que seremos hospedeiros do mundo jovem, no Encontro Mundial da JUFRA e da Jornada Mundial da Juventude em 2013; o Capítulo Nacional escolhe, como prioridade a </a:t>
            </a:r>
            <a:r>
              <a:rPr lang="pt-BR" b="1" i="1" dirty="0"/>
              <a:t>Juventude</a:t>
            </a:r>
            <a:r>
              <a:rPr lang="pt-BR" b="1" i="1" dirty="0" smtClean="0"/>
              <a:t>.</a:t>
            </a:r>
          </a:p>
          <a:p>
            <a:pPr fontAlgn="base"/>
            <a:endParaRPr lang="pt-BR" dirty="0"/>
          </a:p>
          <a:p>
            <a:pPr fontAlgn="base"/>
            <a:r>
              <a:rPr lang="pt-BR" b="1" dirty="0" smtClean="0"/>
              <a:t>Estratégias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-</a:t>
            </a:r>
            <a:r>
              <a:rPr lang="pt-BR" b="1" dirty="0"/>
              <a:t>Elaborar temas, que servirão de subsídios, para serem enviados para os Regionais e Fraternidades Locais, tomando como base os textos da JMJ e da Campanha da Fraternidade 2013.</a:t>
            </a:r>
            <a:endParaRPr lang="pt-BR" dirty="0"/>
          </a:p>
          <a:p>
            <a:pPr fontAlgn="base"/>
            <a:r>
              <a:rPr lang="pt-BR" dirty="0"/>
              <a:t>-</a:t>
            </a:r>
            <a:r>
              <a:rPr lang="pt-BR" b="1" dirty="0"/>
              <a:t>Que os Regionais trabalhem com as Fraternidades Locais a reflexão do Lema da Jornada Mundial da Juventude: </a:t>
            </a:r>
            <a:r>
              <a:rPr lang="pt-BR" b="1" i="1" dirty="0">
                <a:solidFill>
                  <a:srgbClr val="FFFF00"/>
                </a:solidFill>
              </a:rPr>
              <a:t>IDE E FAZEI DISCÍPULOS EM TODAS AS NAÇÕES (</a:t>
            </a:r>
            <a:r>
              <a:rPr lang="pt-BR" b="1" i="1" dirty="0" err="1">
                <a:solidFill>
                  <a:srgbClr val="FFFF00"/>
                </a:solidFill>
              </a:rPr>
              <a:t>Mt</a:t>
            </a:r>
            <a:r>
              <a:rPr lang="pt-BR" b="1" i="1" dirty="0">
                <a:solidFill>
                  <a:srgbClr val="FFFF00"/>
                </a:solidFill>
              </a:rPr>
              <a:t> 28,18).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4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54868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Prioridades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90872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600" b="1" i="1" u="sng" dirty="0"/>
              <a:t>COMUNICAÇÃO</a:t>
            </a:r>
            <a:endParaRPr lang="pt-BR" sz="1600" dirty="0"/>
          </a:p>
          <a:p>
            <a:pPr fontAlgn="base"/>
            <a:r>
              <a:rPr lang="pt-BR" sz="1600" b="1" i="1" u="sng" dirty="0"/>
              <a:t> </a:t>
            </a:r>
            <a:endParaRPr lang="pt-BR" sz="1600" dirty="0"/>
          </a:p>
          <a:p>
            <a:pPr fontAlgn="base"/>
            <a:r>
              <a:rPr lang="pt-BR" sz="1600" b="1" i="1" dirty="0"/>
              <a:t>Pela importância da comunicação que é um muito vasto, que quem não se comunica não estabelece comunhão; que é fundamental a comunicação entre os irmãos, a comunicação na reunião geral; a </a:t>
            </a:r>
            <a:r>
              <a:rPr lang="pt-BR" sz="1600" b="1" i="1" dirty="0">
                <a:solidFill>
                  <a:srgbClr val="FFFF00"/>
                </a:solidFill>
              </a:rPr>
              <a:t>comunicação com os doentes e idosos</a:t>
            </a:r>
            <a:r>
              <a:rPr lang="pt-BR" sz="1600" b="1" i="1" dirty="0"/>
              <a:t>; </a:t>
            </a:r>
            <a:r>
              <a:rPr lang="pt-BR" sz="1600" b="1" i="1" dirty="0">
                <a:solidFill>
                  <a:srgbClr val="FFFF00"/>
                </a:solidFill>
              </a:rPr>
              <a:t>comunicação na formação </a:t>
            </a:r>
            <a:r>
              <a:rPr lang="pt-BR" sz="1600" b="1" i="1" dirty="0"/>
              <a:t>e t</a:t>
            </a:r>
            <a:r>
              <a:rPr lang="pt-BR" sz="1600" dirty="0"/>
              <a:t>endo em vista que formamos uma família, que as informações e as formações precisam circular entre todos os irmãos e irmãs; que o bem da Fraternidade Nacional depende da comunicação, a qual também foi uma resolução do XIII Capítulo Geral da OFS, temos como prioridade dinamizar melhor e </a:t>
            </a:r>
            <a:r>
              <a:rPr lang="pt-BR" sz="1600" dirty="0">
                <a:solidFill>
                  <a:srgbClr val="FFFF00"/>
                </a:solidFill>
              </a:rPr>
              <a:t>modernizar a nossa </a:t>
            </a:r>
            <a:r>
              <a:rPr lang="pt-BR" sz="1600" b="1" i="1" dirty="0">
                <a:solidFill>
                  <a:srgbClr val="FFFF00"/>
                </a:solidFill>
              </a:rPr>
              <a:t>Comunicação</a:t>
            </a:r>
            <a:r>
              <a:rPr lang="pt-BR" sz="1600" dirty="0"/>
              <a:t> em todos os níveis.</a:t>
            </a:r>
          </a:p>
          <a:p>
            <a:pPr fontAlgn="base"/>
            <a:r>
              <a:rPr lang="pt-BR" sz="1600" b="1" dirty="0"/>
              <a:t> </a:t>
            </a:r>
            <a:endParaRPr lang="pt-BR" sz="1600" dirty="0"/>
          </a:p>
          <a:p>
            <a:pPr fontAlgn="base"/>
            <a:endParaRPr lang="pt-BR" sz="1600" b="1" dirty="0" smtClean="0"/>
          </a:p>
          <a:p>
            <a:pPr fontAlgn="base"/>
            <a:r>
              <a:rPr lang="pt-BR" sz="1600" b="1" dirty="0" smtClean="0"/>
              <a:t>Estratégias</a:t>
            </a:r>
            <a:r>
              <a:rPr lang="pt-BR" sz="1600" b="1" dirty="0"/>
              <a:t>:</a:t>
            </a:r>
            <a:endParaRPr lang="pt-BR" sz="1600" dirty="0"/>
          </a:p>
          <a:p>
            <a:pPr fontAlgn="base"/>
            <a:r>
              <a:rPr lang="pt-BR" sz="1600" b="1" dirty="0"/>
              <a:t> </a:t>
            </a:r>
            <a:endParaRPr lang="pt-BR" sz="1600" dirty="0"/>
          </a:p>
          <a:p>
            <a:pPr fontAlgn="base"/>
            <a:r>
              <a:rPr lang="pt-BR" sz="1600" dirty="0"/>
              <a:t>-</a:t>
            </a:r>
            <a:r>
              <a:rPr lang="pt-BR" sz="1600" b="1" dirty="0"/>
              <a:t>Dinamização da revista Paz e Bem e valorizando da sua utilização nos diversos níveis;</a:t>
            </a:r>
            <a:endParaRPr lang="pt-BR" sz="1600" dirty="0"/>
          </a:p>
          <a:p>
            <a:pPr fontAlgn="base"/>
            <a:r>
              <a:rPr lang="pt-BR" sz="1600" dirty="0"/>
              <a:t>-</a:t>
            </a:r>
            <a:r>
              <a:rPr lang="pt-BR" sz="1600" b="1" dirty="0"/>
              <a:t>Que as Fraternidades Locais colham de seus membros os </a:t>
            </a:r>
            <a:r>
              <a:rPr lang="pt-BR" sz="1600" b="1" dirty="0">
                <a:solidFill>
                  <a:srgbClr val="FFFF00"/>
                </a:solidFill>
              </a:rPr>
              <a:t>endereços eletrônicos (E-mail) </a:t>
            </a:r>
            <a:r>
              <a:rPr lang="pt-BR" sz="1600" b="1" dirty="0"/>
              <a:t>e enviem ao Conselho Regional para que ele faça uso em todas as oportunidades.</a:t>
            </a:r>
            <a:endParaRPr lang="pt-BR" sz="1600" dirty="0"/>
          </a:p>
          <a:p>
            <a:pPr fontAlgn="base"/>
            <a:r>
              <a:rPr lang="pt-BR" sz="1600" dirty="0"/>
              <a:t>-</a:t>
            </a:r>
            <a:r>
              <a:rPr lang="pt-BR" sz="1600" b="1" dirty="0"/>
              <a:t>A comunicação deve envolver todos, portanto àqueles que não têm E-mail, o Conselho da Fraternidade deve cuidar para que os que dispõe desse meio exerçam a caridade fraterna e lhes forneça todas as comunicações.</a:t>
            </a:r>
            <a:endParaRPr lang="pt-BR" sz="1600" dirty="0"/>
          </a:p>
          <a:p>
            <a:pPr fontAlgn="base"/>
            <a:r>
              <a:rPr lang="pt-BR" sz="1600" dirty="0"/>
              <a:t>-</a:t>
            </a:r>
            <a:r>
              <a:rPr lang="pt-BR" sz="1600" b="1" dirty="0"/>
              <a:t>O processo de comunicação deve ocorrer em </a:t>
            </a:r>
            <a:r>
              <a:rPr lang="pt-BR" sz="1600" b="1" dirty="0">
                <a:solidFill>
                  <a:srgbClr val="FFFF00"/>
                </a:solidFill>
              </a:rPr>
              <a:t>todos os níveis</a:t>
            </a:r>
            <a:r>
              <a:rPr lang="pt-BR" sz="1600" b="1" dirty="0"/>
              <a:t>, de forma rápida, como convém em nossos dias.</a:t>
            </a:r>
            <a:endParaRPr lang="pt-BR" sz="1600" dirty="0"/>
          </a:p>
          <a:p>
            <a:pPr fontAlgn="base"/>
            <a:r>
              <a:rPr lang="pt-BR" sz="1600" dirty="0"/>
              <a:t>-</a:t>
            </a:r>
            <a:r>
              <a:rPr lang="pt-BR" sz="1600" b="1" dirty="0"/>
              <a:t>Aprimoramento do site da OFS Nacional, incentivando sua utilização pelos regionais;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5847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54868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Prioridades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15616" y="1529497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600" dirty="0"/>
              <a:t>Porém, é necessário compreender os processos e </a:t>
            </a:r>
            <a:r>
              <a:rPr lang="pt-BR" sz="1600" dirty="0">
                <a:solidFill>
                  <a:srgbClr val="FFFF00"/>
                </a:solidFill>
              </a:rPr>
              <a:t>meios de comunicação</a:t>
            </a:r>
            <a:r>
              <a:rPr lang="pt-BR" sz="1600" dirty="0"/>
              <a:t>, para saber </a:t>
            </a:r>
            <a:r>
              <a:rPr lang="pt-BR" sz="1600" dirty="0">
                <a:solidFill>
                  <a:srgbClr val="FFFF00"/>
                </a:solidFill>
              </a:rPr>
              <a:t>escolher os mais adequados </a:t>
            </a:r>
            <a:r>
              <a:rPr lang="pt-BR" sz="1600" dirty="0"/>
              <a:t>para a melhoria da articulação da nossa comunicação. </a:t>
            </a:r>
            <a:endParaRPr lang="pt-BR" sz="1600" dirty="0" smtClean="0"/>
          </a:p>
          <a:p>
            <a:pPr fontAlgn="base"/>
            <a:endParaRPr lang="pt-BR" sz="1600" dirty="0"/>
          </a:p>
          <a:p>
            <a:pPr fontAlgn="base"/>
            <a:endParaRPr lang="pt-BR" sz="1600" dirty="0" smtClean="0"/>
          </a:p>
          <a:p>
            <a:pPr fontAlgn="base"/>
            <a:endParaRPr lang="pt-BR" sz="1600" dirty="0"/>
          </a:p>
          <a:p>
            <a:pPr fontAlgn="base"/>
            <a:endParaRPr lang="pt-BR" sz="1600" dirty="0" smtClean="0"/>
          </a:p>
          <a:p>
            <a:pPr fontAlgn="base"/>
            <a:endParaRPr lang="pt-BR" sz="1600" dirty="0"/>
          </a:p>
          <a:p>
            <a:pPr fontAlgn="base"/>
            <a:endParaRPr lang="pt-BR" sz="1600" dirty="0" smtClean="0"/>
          </a:p>
          <a:p>
            <a:pPr fontAlgn="base"/>
            <a:endParaRPr lang="pt-BR" sz="1600" dirty="0"/>
          </a:p>
          <a:p>
            <a:pPr fontAlgn="base"/>
            <a:r>
              <a:rPr lang="pt-BR" sz="1600" b="1" dirty="0"/>
              <a:t>Observação: Nos Encontros de Área deverão ser abordados os temas das Prioridades do XXXIV Capítulo Ordinário Nacional: </a:t>
            </a:r>
            <a:endParaRPr lang="pt-BR" sz="1600" b="1" dirty="0" smtClean="0"/>
          </a:p>
          <a:p>
            <a:pPr fontAlgn="base"/>
            <a:endParaRPr lang="pt-BR" sz="1600" b="1" dirty="0"/>
          </a:p>
          <a:p>
            <a:pPr fontAlgn="base"/>
            <a:r>
              <a:rPr lang="pt-BR" sz="1600" b="1" dirty="0" smtClean="0">
                <a:solidFill>
                  <a:srgbClr val="FFFF00"/>
                </a:solidFill>
              </a:rPr>
              <a:t>Evangelização </a:t>
            </a:r>
            <a:r>
              <a:rPr lang="pt-BR" sz="1600" b="1" dirty="0">
                <a:solidFill>
                  <a:srgbClr val="FFFF00"/>
                </a:solidFill>
              </a:rPr>
              <a:t>da </a:t>
            </a:r>
            <a:r>
              <a:rPr lang="pt-BR" sz="1600" b="1" dirty="0" smtClean="0">
                <a:solidFill>
                  <a:srgbClr val="FFFF00"/>
                </a:solidFill>
              </a:rPr>
              <a:t>Família</a:t>
            </a:r>
          </a:p>
          <a:p>
            <a:pPr fontAlgn="base"/>
            <a:r>
              <a:rPr lang="pt-BR" sz="1600" b="1" dirty="0" smtClean="0">
                <a:solidFill>
                  <a:srgbClr val="FFFF00"/>
                </a:solidFill>
              </a:rPr>
              <a:t>Juventude</a:t>
            </a:r>
          </a:p>
          <a:p>
            <a:pPr fontAlgn="base"/>
            <a:r>
              <a:rPr lang="pt-BR" sz="1600" b="1" dirty="0" smtClean="0">
                <a:solidFill>
                  <a:srgbClr val="FFFF00"/>
                </a:solidFill>
              </a:rPr>
              <a:t>Comunicação </a:t>
            </a:r>
          </a:p>
          <a:p>
            <a:pPr fontAlgn="base"/>
            <a:endParaRPr lang="pt-BR" sz="1600" b="1" dirty="0"/>
          </a:p>
          <a:p>
            <a:pPr fontAlgn="base"/>
            <a:r>
              <a:rPr lang="pt-BR" sz="1600" b="1" dirty="0"/>
              <a:t>A</a:t>
            </a:r>
            <a:r>
              <a:rPr lang="pt-BR" sz="1600" b="1" dirty="0" smtClean="0"/>
              <a:t>lém </a:t>
            </a:r>
            <a:r>
              <a:rPr lang="pt-BR" sz="1600" b="1" dirty="0"/>
              <a:t>dos outros interesses das Áreas.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249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92696"/>
            <a:ext cx="82809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800" b="1" dirty="0"/>
              <a:t>RECOMENDAÇÕES</a:t>
            </a:r>
            <a:endParaRPr lang="pt-BR" sz="2800" dirty="0"/>
          </a:p>
          <a:p>
            <a:pPr fontAlgn="base"/>
            <a:r>
              <a:rPr lang="pt-BR" b="1" u="sng" dirty="0"/>
              <a:t> </a:t>
            </a:r>
            <a:endParaRPr lang="pt-BR" dirty="0"/>
          </a:p>
          <a:p>
            <a:pPr fontAlgn="base"/>
            <a:r>
              <a:rPr lang="pt-BR" b="1" dirty="0"/>
              <a:t>O XXXIV Capítulo Ordinário Nacional recomenda</a:t>
            </a:r>
            <a:r>
              <a:rPr lang="pt-BR" b="1" dirty="0" smtClean="0"/>
              <a:t>:</a:t>
            </a:r>
          </a:p>
          <a:p>
            <a:pPr fontAlgn="base"/>
            <a:endParaRPr lang="pt-BR" dirty="0"/>
          </a:p>
          <a:p>
            <a:pPr fontAlgn="base"/>
            <a:r>
              <a:rPr lang="pt-BR" dirty="0">
                <a:solidFill>
                  <a:srgbClr val="FFFF00"/>
                </a:solidFill>
              </a:rPr>
              <a:t>1.Integração OFS / JUFRA / FFB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2.Revigoramento das </a:t>
            </a:r>
            <a:r>
              <a:rPr lang="pt-BR" dirty="0">
                <a:solidFill>
                  <a:srgbClr val="FFFF00"/>
                </a:solidFill>
              </a:rPr>
              <a:t>Reuniões Mensais </a:t>
            </a:r>
            <a:r>
              <a:rPr lang="pt-BR" dirty="0"/>
              <a:t>e vivência fraterna na Fraternidade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3. </a:t>
            </a:r>
            <a:r>
              <a:rPr lang="pt-BR" dirty="0">
                <a:solidFill>
                  <a:srgbClr val="FFFF00"/>
                </a:solidFill>
              </a:rPr>
              <a:t>Conscientização ambiental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4. Elaboração de uma Cartilha </a:t>
            </a:r>
            <a:r>
              <a:rPr lang="pt-BR" dirty="0" smtClean="0"/>
              <a:t>de </a:t>
            </a:r>
            <a:r>
              <a:rPr lang="pt-BR" dirty="0">
                <a:solidFill>
                  <a:srgbClr val="FFFF00"/>
                </a:solidFill>
              </a:rPr>
              <a:t>Orientações econômico-financeiras</a:t>
            </a:r>
            <a:r>
              <a:rPr lang="pt-BR" dirty="0"/>
              <a:t>, complementando o que já consta das Diretrizes Econômico-Financeiras, do livro </a:t>
            </a:r>
            <a:r>
              <a:rPr lang="pt-BR" b="1" i="1" dirty="0"/>
              <a:t>A Vida em Fraternidade, </a:t>
            </a:r>
            <a:r>
              <a:rPr lang="pt-BR" b="1" dirty="0"/>
              <a:t>números XVIII e XIX</a:t>
            </a:r>
            <a:r>
              <a:rPr lang="pt-BR" b="1" dirty="0" smtClean="0"/>
              <a:t>.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5. Assistência Colegiada aos Conselhos Regionais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6. Que o Documento Final do </a:t>
            </a:r>
            <a:r>
              <a:rPr lang="pt-BR" dirty="0">
                <a:solidFill>
                  <a:srgbClr val="FFFF00"/>
                </a:solidFill>
              </a:rPr>
              <a:t>Capítulo esteja em sintonia com as prioridades </a:t>
            </a:r>
            <a:r>
              <a:rPr lang="pt-BR" dirty="0"/>
              <a:t>do XIII Capítulo Geral da OFS.</a:t>
            </a:r>
          </a:p>
        </p:txBody>
      </p:sp>
    </p:spTree>
    <p:extLst>
      <p:ext uri="{BB962C8B-B14F-4D97-AF65-F5344CB8AC3E}">
        <p14:creationId xmlns:p14="http://schemas.microsoft.com/office/powerpoint/2010/main" val="243921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692696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Conselho</a:t>
            </a:r>
          </a:p>
          <a:p>
            <a:pPr algn="ctr"/>
            <a:endParaRPr lang="pt-BR" sz="4000" dirty="0" smtClean="0"/>
          </a:p>
          <a:p>
            <a:pPr algn="ctr"/>
            <a:endParaRPr lang="pt-BR" sz="4000" dirty="0"/>
          </a:p>
          <a:p>
            <a:pPr algn="ctr"/>
            <a:endParaRPr lang="pt-BR" sz="4000" dirty="0" smtClean="0"/>
          </a:p>
          <a:p>
            <a:pPr algn="ctr"/>
            <a:endParaRPr lang="pt-BR" sz="4000" dirty="0"/>
          </a:p>
          <a:p>
            <a:r>
              <a:rPr lang="pt-BR" dirty="0"/>
              <a:t>Órgão de representatividade, governo e assistência o OFS. Nos diversos níveis, cada Fraternidade é animada e conduzida por um Conselho e um Ministro (ou Presidente) que são eleitos pelos Professos, de acordo com as Constituições. Seu serviço, que é temporário, é um cargo de disponibilidade e de responsabilidade em favor de cada membro e dos grupos. (regra 21)</a:t>
            </a:r>
          </a:p>
        </p:txBody>
      </p:sp>
    </p:spTree>
    <p:extLst>
      <p:ext uri="{BB962C8B-B14F-4D97-AF65-F5344CB8AC3E}">
        <p14:creationId xmlns:p14="http://schemas.microsoft.com/office/powerpoint/2010/main" val="202741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548680"/>
            <a:ext cx="67687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Fraternidades </a:t>
            </a:r>
            <a:r>
              <a:rPr lang="pt-BR" sz="4000" dirty="0" smtClean="0"/>
              <a:t>Nacional</a:t>
            </a:r>
          </a:p>
          <a:p>
            <a:endParaRPr lang="pt-BR" sz="4000" dirty="0"/>
          </a:p>
          <a:p>
            <a:pPr algn="ctr"/>
            <a:r>
              <a:rPr lang="pt-BR" dirty="0"/>
              <a:t>CONSELHO NACIONAL 2012 - 2015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Antônio Benedito de Jesus da Silva Bitencourt </a:t>
            </a:r>
          </a:p>
          <a:p>
            <a:r>
              <a:rPr lang="pt-BR" dirty="0"/>
              <a:t>Ministro Nacional e Conselheiro Internacional da OFS</a:t>
            </a:r>
          </a:p>
          <a:p>
            <a:r>
              <a:rPr lang="pt-BR" dirty="0"/>
              <a:t>E-mail: </a:t>
            </a:r>
            <a:r>
              <a:rPr lang="pt-BR" dirty="0">
                <a:hlinkClick r:id="rId2"/>
              </a:rPr>
              <a:t>beneco4@gmail.com</a:t>
            </a:r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endParaRPr lang="pt-BR" dirty="0" smtClean="0"/>
          </a:p>
          <a:p>
            <a:r>
              <a:rPr lang="pt-BR" dirty="0" smtClean="0"/>
              <a:t>Vanderlei </a:t>
            </a:r>
            <a:r>
              <a:rPr lang="pt-BR" dirty="0" err="1"/>
              <a:t>Suélio</a:t>
            </a:r>
            <a:r>
              <a:rPr lang="pt-BR" dirty="0"/>
              <a:t> Gomes  </a:t>
            </a:r>
          </a:p>
          <a:p>
            <a:r>
              <a:rPr lang="pt-BR" dirty="0"/>
              <a:t>Vice - Ministro Nacional e Conselheiro Internacional Suplente</a:t>
            </a:r>
          </a:p>
          <a:p>
            <a:r>
              <a:rPr lang="pt-BR" dirty="0"/>
              <a:t>E-mail:   </a:t>
            </a:r>
            <a:r>
              <a:rPr lang="pt-BR" dirty="0">
                <a:hlinkClick r:id="rId3"/>
              </a:rPr>
              <a:t>Vanderlei_min_reg@hotmail.com</a:t>
            </a:r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endParaRPr lang="pt-BR" dirty="0" smtClean="0"/>
          </a:p>
          <a:p>
            <a:r>
              <a:rPr lang="pt-BR" dirty="0" err="1" smtClean="0"/>
              <a:t>Marúcia</a:t>
            </a:r>
            <a:r>
              <a:rPr lang="pt-BR" dirty="0" smtClean="0"/>
              <a:t> </a:t>
            </a:r>
            <a:r>
              <a:rPr lang="pt-BR" dirty="0"/>
              <a:t>Conceição Tocantins Conte</a:t>
            </a:r>
          </a:p>
          <a:p>
            <a:r>
              <a:rPr lang="pt-BR" dirty="0"/>
              <a:t>Conselheira Nacional para Área Norte</a:t>
            </a:r>
          </a:p>
          <a:p>
            <a:r>
              <a:rPr lang="pt-BR" dirty="0"/>
              <a:t>E-mail: </a:t>
            </a:r>
            <a:r>
              <a:rPr lang="pt-BR" dirty="0">
                <a:hlinkClick r:id="rId4"/>
              </a:rPr>
              <a:t>maruciaconte@uol.com.br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352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64704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Fraternidades </a:t>
            </a:r>
            <a:r>
              <a:rPr lang="pt-BR" sz="3600" dirty="0" smtClean="0"/>
              <a:t>Regionais</a:t>
            </a:r>
          </a:p>
          <a:p>
            <a:endParaRPr lang="pt-BR" sz="3600" dirty="0" smtClean="0"/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/>
          </a:p>
          <a:p>
            <a:r>
              <a:rPr lang="pt-BR" dirty="0"/>
              <a:t>Viver em Fraternidade é cultivar o </a:t>
            </a:r>
            <a:r>
              <a:rPr lang="pt-BR" dirty="0">
                <a:solidFill>
                  <a:srgbClr val="FFFF00"/>
                </a:solidFill>
              </a:rPr>
              <a:t>espírito fraterno</a:t>
            </a:r>
            <a:r>
              <a:rPr lang="pt-BR" dirty="0"/>
              <a:t>. Na fraternidade, </a:t>
            </a:r>
            <a:r>
              <a:rPr lang="pt-BR" dirty="0">
                <a:solidFill>
                  <a:srgbClr val="FFFF00"/>
                </a:solidFill>
              </a:rPr>
              <a:t>o importante é o irmão</a:t>
            </a:r>
            <a:r>
              <a:rPr lang="pt-BR" dirty="0"/>
              <a:t>. “A Ordem Franciscana Secular se articula em fraternidades de vários níveis” com o fim de promover, de forma ordenada, a união e a </a:t>
            </a:r>
            <a:r>
              <a:rPr lang="pt-BR" dirty="0">
                <a:solidFill>
                  <a:srgbClr val="FFFF00"/>
                </a:solidFill>
              </a:rPr>
              <a:t>colaboração mútua entre os irmãos.</a:t>
            </a:r>
            <a:r>
              <a:rPr lang="pt-BR" dirty="0"/>
              <a:t> (CCGG 28.2) Buscando estar mais próximas se organiza nas Regiões por áreas.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222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64704"/>
            <a:ext cx="698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Fraternidades </a:t>
            </a:r>
            <a:r>
              <a:rPr lang="pt-BR" sz="3600" dirty="0" smtClean="0"/>
              <a:t>Regionais</a:t>
            </a:r>
          </a:p>
          <a:p>
            <a:endParaRPr lang="pt-BR" sz="3600" dirty="0" smtClean="0"/>
          </a:p>
          <a:p>
            <a:r>
              <a:rPr lang="pt-BR" dirty="0" smtClean="0"/>
              <a:t>A </a:t>
            </a:r>
            <a:r>
              <a:rPr lang="pt-BR" dirty="0"/>
              <a:t>função das Fraternidades Regionais e de coordenar, animar e conduzir a OFS em nível regional, está organizada territorialmente em Áreas, que se agrupam e são distribuídas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/>
              <a:t>ÁREA NORTE</a:t>
            </a:r>
            <a:endParaRPr lang="pt-BR" dirty="0"/>
          </a:p>
          <a:p>
            <a:r>
              <a:rPr lang="pt-BR" dirty="0"/>
              <a:t>Norte 1: Amazonas, Roraima e Acre</a:t>
            </a:r>
          </a:p>
          <a:p>
            <a:r>
              <a:rPr lang="pt-BR" dirty="0"/>
              <a:t>Norte 2: Pará Leste e Amapá</a:t>
            </a:r>
          </a:p>
          <a:p>
            <a:r>
              <a:rPr lang="pt-BR" dirty="0"/>
              <a:t>Norte 3: Pará Oeste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ÁREA NORDESTE “A”</a:t>
            </a:r>
            <a:endParaRPr lang="pt-BR" dirty="0"/>
          </a:p>
          <a:p>
            <a:r>
              <a:rPr lang="pt-BR" dirty="0"/>
              <a:t>Nordeste A1:  Maranhão</a:t>
            </a:r>
          </a:p>
          <a:p>
            <a:r>
              <a:rPr lang="pt-BR" dirty="0"/>
              <a:t>Nordeste A2:  Ceará e Piauí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810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64704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Fraternidades </a:t>
            </a:r>
            <a:r>
              <a:rPr lang="pt-BR" sz="3600" dirty="0" smtClean="0"/>
              <a:t>Regionais</a:t>
            </a:r>
          </a:p>
          <a:p>
            <a:endParaRPr lang="pt-BR" sz="3600" dirty="0" smtClean="0"/>
          </a:p>
          <a:p>
            <a:r>
              <a:rPr lang="pt-BR" dirty="0" smtClean="0"/>
              <a:t>A </a:t>
            </a:r>
            <a:r>
              <a:rPr lang="pt-BR" dirty="0"/>
              <a:t>função das Fraternidades Regionais e de coordenar, animar e conduzir a OFS em nível regional, está organizada territorialmente em Áreas, que se agrupam e são distribuídas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/>
              <a:t>ÁREA NORDESTE “B”</a:t>
            </a:r>
            <a:endParaRPr lang="pt-BR" dirty="0"/>
          </a:p>
          <a:p>
            <a:r>
              <a:rPr lang="pt-BR" dirty="0"/>
              <a:t>Nordeste B1: Paraíba e Rio Grande do Norte</a:t>
            </a:r>
          </a:p>
          <a:p>
            <a:r>
              <a:rPr lang="pt-BR" dirty="0"/>
              <a:t>Nordeste B2: Pernambuco e Alagoas</a:t>
            </a:r>
          </a:p>
          <a:p>
            <a:r>
              <a:rPr lang="pt-BR" dirty="0"/>
              <a:t>Nordeste B2: Bahia e Sergipe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ÁREA CENTRO-OESTE</a:t>
            </a:r>
            <a:endParaRPr lang="pt-BR" dirty="0"/>
          </a:p>
          <a:p>
            <a:r>
              <a:rPr lang="pt-BR" dirty="0"/>
              <a:t>Centro: Distrito Federal, Goiás e Tocantins</a:t>
            </a:r>
          </a:p>
          <a:p>
            <a:r>
              <a:rPr lang="pt-BR" dirty="0"/>
              <a:t>Oeste: Mato Grosso do Sul, Mato Grosso e Rondônia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07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9672" y="10527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ym typeface="Wingdings" panose="05000000000000000000" pitchFamily="2" charset="2"/>
              </a:rPr>
              <a:t>DESAPEGO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4976" y="1916832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EVANGELIZAÇÃO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2348880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ACEITAR O IRMÃO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91680" y="278092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IGREJA COMO MODELO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36450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CRIAÇÃO DE UMA REGRA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19672" y="1484784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PERFEITA ALEGRIA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91680" y="40770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SIMBOLO - TAU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78894" y="4509120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AMOR A NATUREZA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664976" y="5445224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ORAÇÃO E PENITÊNCIA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4941168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AMIGO DAS CRIATURAS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59832" y="5486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ym typeface="Wingdings" panose="05000000000000000000" pitchFamily="2" charset="2"/>
              </a:rPr>
              <a:t>PRIMEIROS PASSOS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766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64704"/>
            <a:ext cx="698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Fraternidades </a:t>
            </a:r>
            <a:r>
              <a:rPr lang="pt-BR" sz="3600" dirty="0" smtClean="0"/>
              <a:t>Regionais</a:t>
            </a:r>
          </a:p>
          <a:p>
            <a:endParaRPr lang="pt-BR" sz="3600" dirty="0" smtClean="0"/>
          </a:p>
          <a:p>
            <a:r>
              <a:rPr lang="pt-BR" dirty="0" smtClean="0"/>
              <a:t>A </a:t>
            </a:r>
            <a:r>
              <a:rPr lang="pt-BR" dirty="0"/>
              <a:t>função das Fraternidades Regionais e de coordenar, animar e conduzir a OFS em nível regional, está organizada territorialmente em Áreas, que se agrupam e são distribuídas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b="1" dirty="0"/>
              <a:t>ÁREA SUDESTE</a:t>
            </a:r>
            <a:endParaRPr lang="pt-BR" dirty="0"/>
          </a:p>
          <a:p>
            <a:r>
              <a:rPr lang="pt-BR" dirty="0"/>
              <a:t>Sudeste 1: Minas Gerais</a:t>
            </a:r>
          </a:p>
          <a:p>
            <a:r>
              <a:rPr lang="pt-BR" dirty="0"/>
              <a:t>Sudeste 2: Rio de Janeiro e Espírito Santo</a:t>
            </a:r>
          </a:p>
          <a:p>
            <a:r>
              <a:rPr lang="pt-BR" dirty="0"/>
              <a:t>Sudeste 3: São Paulo  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ÁREA SUL</a:t>
            </a:r>
            <a:endParaRPr lang="pt-BR" dirty="0"/>
          </a:p>
          <a:p>
            <a:r>
              <a:rPr lang="pt-BR" dirty="0"/>
              <a:t>Sul 1: Paraná</a:t>
            </a:r>
          </a:p>
          <a:p>
            <a:r>
              <a:rPr lang="pt-BR" dirty="0">
                <a:solidFill>
                  <a:srgbClr val="FFFF00"/>
                </a:solidFill>
              </a:rPr>
              <a:t>Sul 2: Santa Catarina</a:t>
            </a:r>
          </a:p>
          <a:p>
            <a:r>
              <a:rPr lang="pt-BR" dirty="0"/>
              <a:t>Sul 3: Rio Grande do Sul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534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764704"/>
            <a:ext cx="67687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O </a:t>
            </a:r>
            <a:r>
              <a:rPr lang="pt-BR" sz="4000" dirty="0" smtClean="0"/>
              <a:t>Carisma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r>
              <a:rPr lang="pt-BR" b="1" dirty="0">
                <a:solidFill>
                  <a:srgbClr val="FFFF00"/>
                </a:solidFill>
              </a:rPr>
              <a:t>Cristo</a:t>
            </a:r>
            <a:r>
              <a:rPr lang="pt-BR" dirty="0">
                <a:solidFill>
                  <a:srgbClr val="FFFF00"/>
                </a:solidFill>
              </a:rPr>
              <a:t>: é o centro da Fraternidade</a:t>
            </a:r>
            <a:r>
              <a:rPr lang="pt-BR" dirty="0"/>
              <a:t>. É ele que nos reúne e nos faz sentir irmãos, levando-nos a nos amar como irmãos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Evangelho</a:t>
            </a:r>
            <a:r>
              <a:rPr lang="pt-BR" dirty="0"/>
              <a:t>: no Evangelho, a fraternidade encontra a pessoa de Cristo e sua Palavra. </a:t>
            </a:r>
            <a:r>
              <a:rPr lang="pt-BR" dirty="0">
                <a:solidFill>
                  <a:srgbClr val="FFFF00"/>
                </a:solidFill>
              </a:rPr>
              <a:t>O modo concreto para viver o Evangelho é passar do Evangelho à vida e da vida ao Evangelho </a:t>
            </a:r>
            <a:r>
              <a:rPr lang="pt-BR" dirty="0"/>
              <a:t>(Regra 4)</a:t>
            </a:r>
          </a:p>
          <a:p>
            <a:r>
              <a:rPr lang="pt-BR" dirty="0">
                <a:solidFill>
                  <a:srgbClr val="FFFF00"/>
                </a:solidFill>
              </a:rPr>
              <a:t>Francisco: é o modelo </a:t>
            </a:r>
            <a:r>
              <a:rPr lang="pt-BR" dirty="0"/>
              <a:t>que nos ensina como fazer do Cristo o centro de nossa vida, imitando sua vida e vivendo a sua Palavra.</a:t>
            </a:r>
          </a:p>
        </p:txBody>
      </p:sp>
    </p:spTree>
    <p:extLst>
      <p:ext uri="{BB962C8B-B14F-4D97-AF65-F5344CB8AC3E}">
        <p14:creationId xmlns:p14="http://schemas.microsoft.com/office/powerpoint/2010/main" val="3984657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764704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Vida Cristão</a:t>
            </a:r>
          </a:p>
          <a:p>
            <a:pPr algn="ctr"/>
            <a:endParaRPr lang="pt-BR" sz="4000" dirty="0" smtClean="0"/>
          </a:p>
          <a:p>
            <a:pPr algn="ctr"/>
            <a:endParaRPr lang="pt-BR" sz="4000" dirty="0" smtClean="0"/>
          </a:p>
          <a:p>
            <a:r>
              <a:rPr lang="pt-BR" dirty="0" smtClean="0"/>
              <a:t>A </a:t>
            </a:r>
            <a:r>
              <a:rPr lang="pt-BR" dirty="0"/>
              <a:t>grande pergunta é </a:t>
            </a:r>
            <a:r>
              <a:rPr lang="pt-BR" dirty="0">
                <a:solidFill>
                  <a:srgbClr val="FFFF00"/>
                </a:solidFill>
              </a:rPr>
              <a:t>como começar a vida cristã</a:t>
            </a:r>
            <a:r>
              <a:rPr lang="pt-BR" dirty="0"/>
              <a:t>. “que devemos fazer?”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Foi </a:t>
            </a:r>
            <a:r>
              <a:rPr lang="pt-BR" dirty="0"/>
              <a:t>a pergunta da multidão a Pedro na manhã gloriosa de Pentecostes. “</a:t>
            </a:r>
            <a:r>
              <a:rPr lang="pt-BR" dirty="0">
                <a:solidFill>
                  <a:srgbClr val="FFFF00"/>
                </a:solidFill>
              </a:rPr>
              <a:t>Arrependei-vos, e cada um de vós seja batizado em nome de Jesus para remissão dos vossos pecados, e recebereis o dom do Espírito Santo</a:t>
            </a:r>
            <a:r>
              <a:rPr lang="pt-BR" dirty="0"/>
              <a:t>”. (At 2,38) Portanto, a autêntica vida com Jesus </a:t>
            </a:r>
            <a:r>
              <a:rPr lang="pt-BR" dirty="0">
                <a:solidFill>
                  <a:srgbClr val="FFFF00"/>
                </a:solidFill>
              </a:rPr>
              <a:t>começa com um encontro vivo com Ele pela fé</a:t>
            </a:r>
            <a:r>
              <a:rPr lang="pt-BR" dirty="0"/>
              <a:t>, acolhendo-o e recebendo-o em nossos corações e em nossas vidas na qual Ele entra salvando, libertando e transformando.</a:t>
            </a:r>
          </a:p>
        </p:txBody>
      </p:sp>
    </p:spTree>
    <p:extLst>
      <p:ext uri="{BB962C8B-B14F-4D97-AF65-F5344CB8AC3E}">
        <p14:creationId xmlns:p14="http://schemas.microsoft.com/office/powerpoint/2010/main" val="41412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764704"/>
            <a:ext cx="67687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Cultura</a:t>
            </a:r>
          </a:p>
          <a:p>
            <a:pPr algn="ctr"/>
            <a:endParaRPr lang="pt-BR" sz="4000" dirty="0" smtClean="0"/>
          </a:p>
          <a:p>
            <a:r>
              <a:rPr lang="pt-BR" dirty="0" smtClean="0">
                <a:solidFill>
                  <a:srgbClr val="FFFF00"/>
                </a:solidFill>
              </a:rPr>
              <a:t>Viver </a:t>
            </a:r>
            <a:r>
              <a:rPr lang="pt-BR" dirty="0">
                <a:solidFill>
                  <a:srgbClr val="FFFF00"/>
                </a:solidFill>
              </a:rPr>
              <a:t>em união com Deus</a:t>
            </a:r>
            <a:r>
              <a:rPr lang="pt-BR" dirty="0"/>
              <a:t>: a união com Deus é o começo, é o fundamento da missão. Antes de ir pelo mundo pregar, São </a:t>
            </a:r>
            <a:r>
              <a:rPr lang="pt-BR" dirty="0">
                <a:solidFill>
                  <a:srgbClr val="FFFF00"/>
                </a:solidFill>
              </a:rPr>
              <a:t>Francisco</a:t>
            </a:r>
            <a:r>
              <a:rPr lang="pt-BR" dirty="0"/>
              <a:t> se converte a Deus, </a:t>
            </a:r>
            <a:r>
              <a:rPr lang="pt-BR" dirty="0">
                <a:solidFill>
                  <a:srgbClr val="FFFF00"/>
                </a:solidFill>
              </a:rPr>
              <a:t>aprofunda-se na fé, no amor a Deus e na oração </a:t>
            </a:r>
            <a:r>
              <a:rPr lang="pt-BR" dirty="0"/>
              <a:t>(1C 23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Viver o Evangelho: </a:t>
            </a:r>
            <a:r>
              <a:rPr lang="pt-BR" dirty="0">
                <a:solidFill>
                  <a:srgbClr val="FFFF00"/>
                </a:solidFill>
              </a:rPr>
              <a:t>o Evangelho é o lugar do encontro com a pessoa de Jesus Cristo,</a:t>
            </a:r>
            <a:r>
              <a:rPr lang="pt-BR" dirty="0"/>
              <a:t> suas palavras, gestos e ações. O nosso modo de viver o Evangelho é segundo o exemplo de São </a:t>
            </a:r>
            <a:r>
              <a:rPr lang="pt-BR" dirty="0" smtClean="0"/>
              <a:t>Francisco e </a:t>
            </a:r>
            <a:r>
              <a:rPr lang="pt-BR" dirty="0"/>
              <a:t>conforme a Regra da OFS.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Anunciar o Cristo pela vida e pela palavra: a vida fraterna é a nossa pregação. Esta pregação consiste no </a:t>
            </a:r>
            <a:r>
              <a:rPr lang="pt-BR" dirty="0">
                <a:solidFill>
                  <a:srgbClr val="FFFF00"/>
                </a:solidFill>
              </a:rPr>
              <a:t>amor verdadeiro, sincero e profundo entre os irmãos e irmãs, por causa de Cristo.</a:t>
            </a:r>
          </a:p>
        </p:txBody>
      </p:sp>
    </p:spTree>
    <p:extLst>
      <p:ext uri="{BB962C8B-B14F-4D97-AF65-F5344CB8AC3E}">
        <p14:creationId xmlns:p14="http://schemas.microsoft.com/office/powerpoint/2010/main" val="3853803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566678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Grandes </a:t>
            </a:r>
            <a:r>
              <a:rPr lang="pt-BR" sz="3600" dirty="0" smtClean="0"/>
              <a:t>Temas</a:t>
            </a:r>
          </a:p>
          <a:p>
            <a:pPr algn="ctr"/>
            <a:endParaRPr lang="pt-BR" sz="3600" dirty="0"/>
          </a:p>
          <a:p>
            <a:pPr algn="ctr"/>
            <a:endParaRPr lang="pt-BR" sz="3600" dirty="0" smtClean="0"/>
          </a:p>
          <a:p>
            <a:pPr algn="ctr"/>
            <a:endParaRPr lang="pt-BR" sz="3600" dirty="0"/>
          </a:p>
          <a:p>
            <a:pPr algn="ctr"/>
            <a:endParaRPr lang="pt-BR" sz="3600" dirty="0" smtClean="0"/>
          </a:p>
          <a:p>
            <a:endParaRPr lang="pt-BR" sz="3600" dirty="0"/>
          </a:p>
          <a:p>
            <a:r>
              <a:rPr lang="pt-BR" dirty="0"/>
              <a:t>Irmãos e irmãs, Paz e bem! É com imensa satisfação que apresentamos o menu OFS - Grandes Temas. Trata-se de um novo espaço que possibilitará aos nossos irmãos da Ordem Franciscana Secular, aprofundamento das prioridades aprovadas no último Capítulo Eletivo Nacional realizado na cidade de Brasília/DF</a:t>
            </a:r>
          </a:p>
        </p:txBody>
      </p:sp>
    </p:spTree>
    <p:extLst>
      <p:ext uri="{BB962C8B-B14F-4D97-AF65-F5344CB8AC3E}">
        <p14:creationId xmlns:p14="http://schemas.microsoft.com/office/powerpoint/2010/main" val="614564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400" dirty="0"/>
          </a:p>
          <a:p>
            <a:r>
              <a:rPr lang="pt-BR" sz="1400" dirty="0">
                <a:solidFill>
                  <a:srgbClr val="FFFF00"/>
                </a:solidFill>
              </a:rPr>
              <a:t>1ª Sexta-feira de junho: Dedicada ao Coração do </a:t>
            </a:r>
            <a:r>
              <a:rPr lang="pt-BR" sz="1400" dirty="0" smtClean="0">
                <a:solidFill>
                  <a:srgbClr val="FFFF00"/>
                </a:solidFill>
              </a:rPr>
              <a:t>Senhor</a:t>
            </a:r>
          </a:p>
          <a:p>
            <a:endParaRPr lang="pt-BR" sz="1400" dirty="0"/>
          </a:p>
          <a:p>
            <a:r>
              <a:rPr lang="pt-BR" sz="1400" dirty="0"/>
              <a:t>Espetáculo dolorido de ser contemplado é aquele em que temos diante de nossos olhos pessoas com graves ferimentos: um assaltante com arma branca ou de fogo  abre o corpo do assaltado  expondo suas vísceras no combate das guerras  vemos corpos quase dilacerados feitos uma só ferida.  Temos sempre diante de nossos olhos a delicada parábola do bom samaritano contada por Jesus.  Um homem jogado à beira do caminho.  </a:t>
            </a:r>
            <a:r>
              <a:rPr lang="pt-BR" sz="1400" dirty="0">
                <a:solidFill>
                  <a:srgbClr val="FFFF00"/>
                </a:solidFill>
              </a:rPr>
              <a:t>O samaritano passa, coloca o homem ferido em sua montaria</a:t>
            </a:r>
            <a:r>
              <a:rPr lang="pt-BR" sz="1400" dirty="0"/>
              <a:t>,  deita óleo em suas chagas, conduz o quase moribundo até uma hospedaria.  É profundamente tocado pelas feridas e abandono do homem  que tinha caído nas mãos de assaltantes.  Mostra humanidade e bondade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            Conhecemos nossas feridas. Há, é claro, a fragilidade de nosso corpo.  Há também essas feridas  do interior:  negação do amor, o voltar os olhos em direção oposta ao amor e ao dom de nós mesmos, essa  insistência em  buscar nossos interesses em detrimento do outro e do outros.  Nosso pecado, nossa omissão.  Somos fragilidade. Conhecemos feridas interiores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           </a:t>
            </a:r>
            <a:r>
              <a:rPr lang="pt-BR" sz="1400" dirty="0">
                <a:solidFill>
                  <a:srgbClr val="FFFF00"/>
                </a:solidFill>
              </a:rPr>
              <a:t> Jesus é o  samaritano que se dobra e nos olha e nos leva até a hospedaria para descansarmos</a:t>
            </a:r>
            <a:r>
              <a:rPr lang="pt-BR" sz="1400" dirty="0"/>
              <a:t>.  Ele nos mostra suas feridas e chagas, sinais patentes de seu amor benevolente.  Suas feridas nos curam. Conduz-nos até a hospedaria de sua intimidade, de seu coração.  Hoje nos mostra suas chagas preciosas tais quais rubis.  Há, sobretudo, a chaga do coração que é a porta da hospedaria de seu amor.  </a:t>
            </a:r>
            <a:r>
              <a:rPr lang="pt-BR" sz="1400" dirty="0">
                <a:solidFill>
                  <a:srgbClr val="FFFF00"/>
                </a:solidFill>
              </a:rPr>
              <a:t>Ali nos refugiamos e confiantes levantamos de nossas quedas.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 Frei Almir Ribeiro Guimarães</a:t>
            </a:r>
          </a:p>
          <a:p>
            <a:endParaRPr lang="pt-B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216424" cy="15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1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r>
              <a:rPr lang="pt-BR" sz="1400" dirty="0">
                <a:solidFill>
                  <a:srgbClr val="FFFF00"/>
                </a:solidFill>
              </a:rPr>
              <a:t>SÚPLICAS AO ESPÍRITO</a:t>
            </a:r>
          </a:p>
          <a:p>
            <a:endParaRPr lang="pt-BR" sz="1400" dirty="0"/>
          </a:p>
          <a:p>
            <a:r>
              <a:rPr lang="pt-BR" sz="1200" dirty="0"/>
              <a:t>Espírito Santo, </a:t>
            </a:r>
          </a:p>
          <a:p>
            <a:r>
              <a:rPr lang="pt-BR" sz="1200" dirty="0"/>
              <a:t>toma posse de meu coração,</a:t>
            </a:r>
          </a:p>
          <a:p>
            <a:r>
              <a:rPr lang="pt-BR" sz="1200" dirty="0"/>
              <a:t>de todos os meus sentimentos,</a:t>
            </a:r>
          </a:p>
          <a:p>
            <a:r>
              <a:rPr lang="pt-BR" sz="1200" dirty="0"/>
              <a:t>até mesmo dos mais secretos.</a:t>
            </a:r>
          </a:p>
          <a:p>
            <a:r>
              <a:rPr lang="pt-BR" sz="1200" dirty="0"/>
              <a:t>Faze de meu  frágil  coração</a:t>
            </a:r>
          </a:p>
          <a:p>
            <a:r>
              <a:rPr lang="pt-BR" sz="1200" dirty="0"/>
              <a:t>teu resplendente templo.</a:t>
            </a:r>
          </a:p>
          <a:p>
            <a:r>
              <a:rPr lang="pt-BR" sz="1200" dirty="0"/>
              <a:t>Toma posse de meu corpo,</a:t>
            </a:r>
          </a:p>
          <a:p>
            <a:r>
              <a:rPr lang="pt-BR" sz="1200" dirty="0"/>
              <a:t>de minhas faculdades,</a:t>
            </a:r>
          </a:p>
          <a:p>
            <a:r>
              <a:rPr lang="pt-BR" sz="1200" dirty="0"/>
              <a:t>de minhas forças.</a:t>
            </a:r>
          </a:p>
          <a:p>
            <a:r>
              <a:rPr lang="pt-BR" sz="1200" dirty="0"/>
              <a:t>Que coração e mente se unam num harmonioso</a:t>
            </a:r>
          </a:p>
          <a:p>
            <a:r>
              <a:rPr lang="pt-BR" sz="1200" dirty="0"/>
              <a:t>canto de paz e de amor.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Faze com que Jesus se encarne </a:t>
            </a:r>
          </a:p>
          <a:p>
            <a:r>
              <a:rPr lang="pt-BR" sz="1200" dirty="0"/>
              <a:t>nesse pedaço do mundo que sou eu.</a:t>
            </a:r>
          </a:p>
          <a:p>
            <a:r>
              <a:rPr lang="pt-BR" sz="1200" dirty="0"/>
              <a:t>Faze com que sua palavra deite raízes </a:t>
            </a:r>
          </a:p>
          <a:p>
            <a:r>
              <a:rPr lang="pt-BR" sz="1200" dirty="0"/>
              <a:t>na terra boa de minha existência.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Faze de mim  o pão cotidiano</a:t>
            </a:r>
          </a:p>
          <a:p>
            <a:r>
              <a:rPr lang="pt-BR" sz="1200" dirty="0"/>
              <a:t>para meus irmãos e minhas irmãs</a:t>
            </a:r>
          </a:p>
          <a:p>
            <a:r>
              <a:rPr lang="pt-BR" sz="1200" dirty="0"/>
              <a:t>preparado na doçura e perdão,   </a:t>
            </a:r>
          </a:p>
          <a:p>
            <a:r>
              <a:rPr lang="pt-BR" sz="1200" dirty="0"/>
              <a:t>realçado com o sal de teu amor.</a:t>
            </a:r>
          </a:p>
          <a:p>
            <a:r>
              <a:rPr lang="pt-BR" sz="1200" dirty="0"/>
              <a:t>Santifica-me e que possa ser</a:t>
            </a:r>
          </a:p>
          <a:p>
            <a:r>
              <a:rPr lang="pt-BR" sz="1200" dirty="0"/>
              <a:t>o dom de Jesus para os homens.</a:t>
            </a:r>
          </a:p>
          <a:p>
            <a:r>
              <a:rPr lang="pt-BR" sz="1200" dirty="0"/>
              <a:t>Que meu amor seja vigoroso</a:t>
            </a:r>
          </a:p>
          <a:p>
            <a:r>
              <a:rPr lang="pt-BR" sz="1200" dirty="0"/>
              <a:t>para os pobres e  os mais humildes.</a:t>
            </a:r>
          </a:p>
          <a:p>
            <a:r>
              <a:rPr lang="pt-BR" sz="1200" dirty="0"/>
              <a:t>Que eu seja suas mãos, seu coração e sua palavra</a:t>
            </a:r>
            <a:r>
              <a:rPr lang="pt-BR" sz="1200" b="1" dirty="0"/>
              <a:t>.</a:t>
            </a:r>
            <a:endParaRPr lang="pt-BR" sz="1200" dirty="0"/>
          </a:p>
          <a:p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26" y="1340768"/>
            <a:ext cx="36730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5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1</a:t>
            </a:r>
            <a:r>
              <a:rPr lang="pt-BR" sz="1600" dirty="0"/>
              <a:t>.    Sempre de novo, cristãos e franciscanos seculares, precisamos refletir sobre os passos que estamos dando em nossa vida.  Não podemos caminhar a esmo. Sentimos necessidade  de voltar ao ponto de partida.  Não nos tornamos franciscanos  sem mais nem menos.  Antes do tempo de nossa formação e profissão  na Ordem tinha começado a existir em  nós um </a:t>
            </a:r>
            <a:r>
              <a:rPr lang="pt-BR" sz="1600" dirty="0" err="1"/>
              <a:t>enamoramento</a:t>
            </a:r>
            <a:r>
              <a:rPr lang="pt-BR" sz="1600" dirty="0"/>
              <a:t> pelo Senhor  Jesus e pelo Evangelho.  Vivendo numa comunidade de fé,  ou tendo sido sacudido pelo Senhor que nos colocou num caminho de conversão, demo-nos conta que havia um</a:t>
            </a:r>
            <a:r>
              <a:rPr lang="pt-BR" sz="1600" b="1" dirty="0"/>
              <a:t> </a:t>
            </a:r>
            <a:r>
              <a:rPr lang="pt-BR" sz="1600" b="1" dirty="0">
                <a:solidFill>
                  <a:srgbClr val="FFFF00"/>
                </a:solidFill>
              </a:rPr>
              <a:t>chamamento para sermos franciscanos</a:t>
            </a:r>
            <a:r>
              <a:rPr lang="pt-BR" sz="1600" b="1" dirty="0" smtClean="0">
                <a:solidFill>
                  <a:srgbClr val="FFFF00"/>
                </a:solidFill>
              </a:rPr>
              <a:t>. </a:t>
            </a:r>
            <a:r>
              <a:rPr lang="pt-BR" sz="1600" dirty="0" smtClean="0"/>
              <a:t>Sentimos </a:t>
            </a:r>
            <a:r>
              <a:rPr lang="pt-BR" sz="1600" dirty="0"/>
              <a:t>que tínhamos sido chamados para viver a alegria do seguimento de Cristo, no seio da família espiritual de Francisco e de Clara.  </a:t>
            </a:r>
            <a:r>
              <a:rPr lang="pt-BR" sz="1600" dirty="0">
                <a:solidFill>
                  <a:srgbClr val="FFFF00"/>
                </a:solidFill>
              </a:rPr>
              <a:t>Necessário, pois, sempre voltar a esse início</a:t>
            </a:r>
            <a:r>
              <a:rPr lang="pt-BR" sz="1600" dirty="0"/>
              <a:t>. </a:t>
            </a:r>
            <a:r>
              <a:rPr lang="pt-BR" sz="1600" b="1" dirty="0">
                <a:solidFill>
                  <a:srgbClr val="FFFF00"/>
                </a:solidFill>
              </a:rPr>
              <a:t>Os formadores ajudarão os formandos a discernir sua escolha e verificar os momentos em que o Senhor andou sondando suas vidas</a:t>
            </a:r>
            <a:r>
              <a:rPr lang="pt-BR" sz="1600" dirty="0"/>
              <a:t>.  Não se entra na Ordem por entrar, como se fosse uma mera associação piedosa. Reque-se um chamamento que se chama</a:t>
            </a:r>
            <a:r>
              <a:rPr lang="pt-BR" sz="1600" b="1" dirty="0"/>
              <a:t> vocação</a:t>
            </a:r>
            <a:r>
              <a:rPr lang="pt-BR" sz="1600" dirty="0"/>
              <a:t>.  O discernimento da vocação é a primeira finalidade da formação.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95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2.    Quisemos ser discípulos de Jesus.  O Documento de Aparecida  (CELAM, 2007)  nos fala do  processo de formação dos </a:t>
            </a:r>
            <a:r>
              <a:rPr lang="pt-BR" sz="1600" b="1" dirty="0"/>
              <a:t>discípulos missionários</a:t>
            </a:r>
            <a:r>
              <a:rPr lang="pt-BR" sz="1600" dirty="0"/>
              <a:t>: encontro pessoal e profundo com o Cristo Ressuscitado;  empreender um caminho de conversão, de transformação, de achar doce o amargo e, se possível, o amargo, doce;  o tornar-se discípulo de Jesus;  viver em íntima comunhão de vida com ele; e partir em missão. </a:t>
            </a:r>
            <a:r>
              <a:rPr lang="pt-BR" sz="1600" dirty="0">
                <a:solidFill>
                  <a:srgbClr val="FFFF00"/>
                </a:solidFill>
              </a:rPr>
              <a:t>Todo cristão precisa percorrer estas etapas</a:t>
            </a:r>
            <a:r>
              <a:rPr lang="pt-BR" sz="1600" dirty="0"/>
              <a:t>. Os franciscanos não estão dispensados desse empenho.  </a:t>
            </a:r>
            <a:r>
              <a:rPr lang="pt-BR" sz="1600" b="1" dirty="0">
                <a:solidFill>
                  <a:srgbClr val="FFFF00"/>
                </a:solidFill>
              </a:rPr>
              <a:t>A formação do discípulo leva tempo</a:t>
            </a:r>
            <a:r>
              <a:rPr lang="pt-BR" sz="1600" b="1" dirty="0"/>
              <a:t>.</a:t>
            </a:r>
            <a:r>
              <a:rPr lang="pt-BR" sz="1600" dirty="0"/>
              <a:t> Nós, ao nos aproximarmos do Senhor na família franciscana, somos </a:t>
            </a:r>
            <a:r>
              <a:rPr lang="pt-BR" sz="1600" dirty="0">
                <a:solidFill>
                  <a:srgbClr val="FFFF00"/>
                </a:solidFill>
              </a:rPr>
              <a:t>discípulos missionários com o jeito de Francisco e Clara</a:t>
            </a:r>
            <a:r>
              <a:rPr lang="pt-BR" sz="1600" dirty="0"/>
              <a:t>. Esse processo de nascimento do discípulo requer fraternidades sólidas, formadores que sejam discípulos, que tenham </a:t>
            </a:r>
            <a:r>
              <a:rPr lang="pt-BR" sz="1600" dirty="0">
                <a:solidFill>
                  <a:srgbClr val="FFFF00"/>
                </a:solidFill>
              </a:rPr>
              <a:t>humildade de coração </a:t>
            </a:r>
            <a:r>
              <a:rPr lang="pt-BR" sz="1600" dirty="0"/>
              <a:t>e prestem </a:t>
            </a:r>
            <a:r>
              <a:rPr lang="pt-BR" sz="1600" dirty="0">
                <a:solidFill>
                  <a:srgbClr val="FFFF00"/>
                </a:solidFill>
              </a:rPr>
              <a:t>atenção  ao que a Igreja está vivendo</a:t>
            </a:r>
            <a:r>
              <a:rPr lang="pt-BR" sz="1600" dirty="0"/>
              <a:t>.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53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3.    Desnecessário dizer que vivemos um tempo de instabilidade e de mudanças profundas na sociedade, na Igreja, em nossa Ordem. Por isso, é sempre um gesto de bravura querer dar orientações a respeito da formação humana, cristã e franciscana em nossos tempos. No momento que vivemos, tudo tem gosto de provisório e de passageiro.  Fica, no entanto, a convicção mais profunda que </a:t>
            </a:r>
            <a:r>
              <a:rPr lang="pt-BR" sz="1600" dirty="0">
                <a:solidFill>
                  <a:srgbClr val="FFFF00"/>
                </a:solidFill>
              </a:rPr>
              <a:t>os irmãos que já vivem entre nós e os que chegam </a:t>
            </a:r>
            <a:r>
              <a:rPr lang="pt-BR" sz="1600" b="1" dirty="0">
                <a:solidFill>
                  <a:srgbClr val="FFFF00"/>
                </a:solidFill>
              </a:rPr>
              <a:t>precisam receber uma formação sólida.</a:t>
            </a:r>
            <a:r>
              <a:rPr lang="pt-BR" sz="1600" dirty="0"/>
              <a:t>  Desafio particular é a boa qualidade da formação permanente.  Muitos nos damos por satisfeitos pelo que foi conseguido no tempo dos começos. Vivemos apenas preocupados em conservar e não em renovar, </a:t>
            </a:r>
            <a:r>
              <a:rPr lang="pt-BR" sz="1600" dirty="0">
                <a:solidFill>
                  <a:srgbClr val="FFFF00"/>
                </a:solidFill>
              </a:rPr>
              <a:t>vivemos do dinheiro que está na poupança. É a lei da inércia</a:t>
            </a:r>
            <a:r>
              <a:rPr lang="pt-BR" sz="1600" dirty="0"/>
              <a:t>.  Apesar de todas as perplexidades  </a:t>
            </a:r>
            <a:r>
              <a:rPr lang="pt-BR" sz="1600" b="1" dirty="0">
                <a:solidFill>
                  <a:srgbClr val="FFFF00"/>
                </a:solidFill>
              </a:rPr>
              <a:t>os formadores e os  conselhos locais  são convocados a transmitir um gosto pelo novo, pelo amanhã, convidar os irmãos que se lancem numa aventura cristã e franciscana.</a:t>
            </a:r>
            <a:r>
              <a:rPr lang="pt-BR" sz="1600" b="1" dirty="0"/>
              <a:t> </a:t>
            </a:r>
            <a:r>
              <a:rPr lang="pt-BR" sz="1600" dirty="0"/>
              <a:t> As pessoas não podem parar.  Precisam seguir em frente.  Uma palavra forte: coragem.  Uma preocupação: procurar águas mais profundas.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5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FAMILIA FRANCISCANA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39752" y="3712964"/>
            <a:ext cx="46923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VARIAS FORMAS DE ENCONTRAR DEUS</a:t>
            </a:r>
          </a:p>
          <a:p>
            <a:endParaRPr lang="pt-BR" dirty="0"/>
          </a:p>
          <a:p>
            <a:r>
              <a:rPr lang="pt-BR" dirty="0" smtClean="0"/>
              <a:t>Eremitas – solidão</a:t>
            </a:r>
          </a:p>
          <a:p>
            <a:r>
              <a:rPr lang="pt-BR" dirty="0" smtClean="0"/>
              <a:t>Beneditinos – Oração comunitária</a:t>
            </a:r>
          </a:p>
          <a:p>
            <a:r>
              <a:rPr lang="pt-BR" dirty="0" smtClean="0"/>
              <a:t>Trapistas – silêncio</a:t>
            </a:r>
          </a:p>
          <a:p>
            <a:r>
              <a:rPr lang="pt-BR" dirty="0" smtClean="0"/>
              <a:t>Dominicanos – pregadores</a:t>
            </a:r>
          </a:p>
          <a:p>
            <a:r>
              <a:rPr lang="pt-BR" dirty="0" smtClean="0"/>
              <a:t>Franciscanos – simplicidade e pobreza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41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4.    Numa sociedade que duvida de tudo e de si mesma, que tem uma visão “desencantada”  do mundo, exprimindo indiferença e por vezes debochando dos valores morais e cristãos,  </a:t>
            </a:r>
            <a:r>
              <a:rPr lang="pt-BR" sz="1600" dirty="0">
                <a:solidFill>
                  <a:srgbClr val="FFFF00"/>
                </a:solidFill>
              </a:rPr>
              <a:t>será preciso </a:t>
            </a:r>
            <a:r>
              <a:rPr lang="pt-BR" sz="1600" b="1" dirty="0">
                <a:solidFill>
                  <a:srgbClr val="FFFF00"/>
                </a:solidFill>
              </a:rPr>
              <a:t>mostrar confiança no futuro</a:t>
            </a:r>
            <a:r>
              <a:rPr lang="pt-BR" sz="1600" dirty="0"/>
              <a:t>.  O Evangelho não pode ser um texto que descansa em páginas de papel ou nos arquivos do computador.  Os formandos e os formadores </a:t>
            </a:r>
            <a:r>
              <a:rPr lang="pt-BR" sz="1600" dirty="0">
                <a:solidFill>
                  <a:srgbClr val="FFFF00"/>
                </a:solidFill>
              </a:rPr>
              <a:t>prestarão atenção na sinalização do Espírito</a:t>
            </a:r>
            <a:r>
              <a:rPr lang="pt-BR" sz="1600" dirty="0"/>
              <a:t>  que sopra para onde quer.  O problema é sempre saber para o Espírito anda soprando.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78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5.    </a:t>
            </a:r>
            <a:r>
              <a:rPr lang="pt-BR" sz="1600" b="1" dirty="0"/>
              <a:t>Nutrimos uma paixão esponsal pelo Senhor</a:t>
            </a:r>
            <a:r>
              <a:rPr lang="pt-BR" sz="1600" dirty="0"/>
              <a:t>.  Não podemos deixar de ter o cuidado de  fomentar uma vida de intimidade com o Senhor: uma oração sólida e suculenta, contato carinhoso com sua Palavra, sua presença na Eucaristia,   retiros bem feitos que sejam retiros, leituras, familiaridade com os salmos e textos do Novo Testamento.  Normalmente, depois de certo tempo de vida em fraternidade, os franciscanos deveriam compreender que  vivem no mundo,  mas não são do mundo.  Esta seria a prova de que passaram no “vestibular”. </a:t>
            </a:r>
            <a:r>
              <a:rPr lang="pt-BR" sz="1600" dirty="0">
                <a:solidFill>
                  <a:srgbClr val="FFFF00"/>
                </a:solidFill>
              </a:rPr>
              <a:t>Necessário instaurar-se o hábito de leitura espiritual da vida, de um regular exame de consciência.  </a:t>
            </a:r>
            <a:r>
              <a:rPr lang="pt-BR" sz="1600" b="1" dirty="0">
                <a:solidFill>
                  <a:srgbClr val="FFFF00"/>
                </a:solidFill>
              </a:rPr>
              <a:t>Até que ponto nossas fraternidades fazem uma profunda experiência do Senhor na oração?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85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6.    </a:t>
            </a:r>
            <a:r>
              <a:rPr lang="pt-BR" sz="1600" dirty="0">
                <a:solidFill>
                  <a:srgbClr val="FFFF00"/>
                </a:solidFill>
              </a:rPr>
              <a:t>Cada irmão que ingressa na fraternidade </a:t>
            </a:r>
            <a:r>
              <a:rPr lang="pt-BR" sz="1600" dirty="0"/>
              <a:t>precisa ter em mãos as rédeas de sua vida.  </a:t>
            </a:r>
            <a:r>
              <a:rPr lang="pt-BR" sz="1600" b="1" dirty="0"/>
              <a:t> </a:t>
            </a:r>
            <a:r>
              <a:rPr lang="pt-BR" sz="1600" b="1" dirty="0">
                <a:solidFill>
                  <a:srgbClr val="FFFF00"/>
                </a:solidFill>
              </a:rPr>
              <a:t>Ele é o primeiro responsável por sua formação</a:t>
            </a:r>
            <a:r>
              <a:rPr lang="pt-BR" sz="1600" b="1" dirty="0"/>
              <a:t>.</a:t>
            </a:r>
            <a:r>
              <a:rPr lang="pt-BR" sz="1600" dirty="0"/>
              <a:t> Os que procuram nossas fraternidades e os que nela já vivem querem e desejam buscar o seguimento de Cristo no Evangelho e a consequente busca da santidade de vida.  </a:t>
            </a:r>
            <a:r>
              <a:rPr lang="pt-BR" sz="1600" dirty="0">
                <a:solidFill>
                  <a:srgbClr val="FFFF00"/>
                </a:solidFill>
              </a:rPr>
              <a:t>Não querem viver na superficialidade e mediocridade.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817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7.    No campo da formação não basta apenas ilustrar a mente com elementos da fé e da tradição franciscana. </a:t>
            </a:r>
            <a:r>
              <a:rPr lang="pt-BR" sz="1600" dirty="0">
                <a:solidFill>
                  <a:srgbClr val="FFFF00"/>
                </a:solidFill>
              </a:rPr>
              <a:t>Trata-se de fazer com que aqueles que chegam e os que estão chegando  se </a:t>
            </a:r>
            <a:r>
              <a:rPr lang="pt-BR" sz="1600" b="1" dirty="0">
                <a:solidFill>
                  <a:srgbClr val="FFFF00"/>
                </a:solidFill>
              </a:rPr>
              <a:t>identifiquem com esse movimento de renovação evangélica</a:t>
            </a:r>
            <a:r>
              <a:rPr lang="pt-BR" sz="1600" dirty="0"/>
              <a:t>.  Nunca é demais voltar ao tema da identidade franciscana.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94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8.    Será preciso </a:t>
            </a:r>
            <a:r>
              <a:rPr lang="pt-BR" sz="1600" dirty="0">
                <a:solidFill>
                  <a:srgbClr val="FFFF00"/>
                </a:solidFill>
              </a:rPr>
              <a:t>trabalhar os</a:t>
            </a:r>
            <a:r>
              <a:rPr lang="pt-BR" sz="1600" b="1" dirty="0">
                <a:solidFill>
                  <a:srgbClr val="FFFF00"/>
                </a:solidFill>
              </a:rPr>
              <a:t> valores humanos</a:t>
            </a:r>
            <a:r>
              <a:rPr lang="pt-BR" sz="1600" dirty="0">
                <a:solidFill>
                  <a:srgbClr val="FFFF00"/>
                </a:solidFill>
              </a:rPr>
              <a:t>: maturidade, coragem, têmpera, consciência</a:t>
            </a:r>
            <a:r>
              <a:rPr lang="pt-BR" sz="1600" dirty="0"/>
              <a:t> do que significa assumir compromissos, superar melindres e susceptibilidades, capacidade de conviver com  outras pessoas, saber acolher as diferenças.  Prestar atenção de não se fazer uma formação marcada pelo </a:t>
            </a:r>
            <a:r>
              <a:rPr lang="pt-BR" sz="1600" dirty="0" err="1"/>
              <a:t>devocionalismo</a:t>
            </a:r>
            <a:r>
              <a:rPr lang="pt-BR" sz="1600" dirty="0"/>
              <a:t>. Por isso </a:t>
            </a:r>
            <a:r>
              <a:rPr lang="pt-BR" sz="1600" dirty="0">
                <a:solidFill>
                  <a:srgbClr val="FFFF00"/>
                </a:solidFill>
              </a:rPr>
              <a:t>será preciso estudar de verdade.</a:t>
            </a:r>
            <a:r>
              <a:rPr lang="pt-BR" sz="1600" dirty="0"/>
              <a:t>  Repito: estudar, ler, inventar tardes de estudo, ler biografias de Francisco.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13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9.    A formação franciscana vai na linha da</a:t>
            </a:r>
            <a:r>
              <a:rPr lang="pt-BR" sz="1600" b="1" dirty="0"/>
              <a:t> i</a:t>
            </a:r>
            <a:r>
              <a:rPr lang="pt-BR" sz="1600" b="1" dirty="0">
                <a:solidFill>
                  <a:srgbClr val="FFFF00"/>
                </a:solidFill>
              </a:rPr>
              <a:t>mpregnação dos valores que marcaram Francisco e Clara</a:t>
            </a:r>
            <a:r>
              <a:rPr lang="pt-BR" sz="1600" dirty="0">
                <a:solidFill>
                  <a:srgbClr val="FFFF00"/>
                </a:solidFill>
              </a:rPr>
              <a:t>:</a:t>
            </a:r>
            <a:r>
              <a:rPr lang="pt-BR" sz="1600" dirty="0"/>
              <a:t> </a:t>
            </a:r>
            <a:r>
              <a:rPr lang="pt-BR" sz="1600" dirty="0">
                <a:solidFill>
                  <a:srgbClr val="FFFF00"/>
                </a:solidFill>
              </a:rPr>
              <a:t>postura de simplicidade, vida despojada, gosto pela fraternidade, sensibilidade para com os pobres, desejo de preservar a natureza, vontade de não se sobrepor aos outros, senso de partilha,  não perder o Espírito do Senhor, ir pelo mundo e buscar o silêncio da montanha,  estar em constante desapropriação,  ter gosto pelas coisas modestas,  distanciar-se do consumismo</a:t>
            </a:r>
            <a:r>
              <a:rPr lang="pt-BR" sz="1600" dirty="0"/>
              <a:t>.  Santo Inácio de Loiola: </a:t>
            </a:r>
            <a:r>
              <a:rPr lang="pt-BR" sz="1600" dirty="0">
                <a:solidFill>
                  <a:srgbClr val="FFFF00"/>
                </a:solidFill>
              </a:rPr>
              <a:t>Não é o muito saber que alimenta,  mas quando se degusta as coisas interiormente”.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44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10. Ponto importante da vida dos franciscanos seculares é a realização de  </a:t>
            </a:r>
            <a:r>
              <a:rPr lang="pt-BR" sz="1600" b="1" dirty="0">
                <a:solidFill>
                  <a:srgbClr val="FFFF00"/>
                </a:solidFill>
              </a:rPr>
              <a:t>reuniões gerais </a:t>
            </a:r>
            <a:r>
              <a:rPr lang="pt-BR" sz="1600" b="1" dirty="0"/>
              <a:t>ou outras que sejam de  “excelente” qualidade</a:t>
            </a:r>
            <a:r>
              <a:rPr lang="pt-BR" sz="1600" dirty="0"/>
              <a:t>. A reunião é sacramento de nosso querer bem. Ela será preparada com todo esmero.  Não se pode perder a motivação. Cuidar-se-á de que todos dela participem de verdade.   </a:t>
            </a:r>
            <a:r>
              <a:rPr lang="pt-BR" sz="1600" dirty="0">
                <a:solidFill>
                  <a:srgbClr val="FFFF00"/>
                </a:solidFill>
              </a:rPr>
              <a:t>Não pode haver ausências aos encontros por desmotivação.</a:t>
            </a:r>
            <a:r>
              <a:rPr lang="pt-BR" sz="1600" dirty="0"/>
              <a:t> Um Conselho local  sábio valoriza cada irmão.  </a:t>
            </a:r>
            <a:r>
              <a:rPr lang="pt-BR" sz="1600" dirty="0">
                <a:solidFill>
                  <a:srgbClr val="FFFF00"/>
                </a:solidFill>
              </a:rPr>
              <a:t>Importante descobrir os talentos e qualidades de cada um</a:t>
            </a:r>
            <a:r>
              <a:rPr lang="pt-BR" sz="1600" dirty="0"/>
              <a:t>, examinar onde e como podem prestar  serviço.  O irmão precisa sentir que existe, que conta aos olhos dos outros.  Os ministros locais são servos através de quem o Senhor se aproxima dos outros irmãos.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78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11.Não </a:t>
            </a:r>
            <a:r>
              <a:rPr lang="pt-BR" sz="1600" dirty="0"/>
              <a:t>somos uma piedosa associação de  pessoas de boa vontade.  </a:t>
            </a:r>
            <a:r>
              <a:rPr lang="pt-BR" sz="1600" dirty="0">
                <a:solidFill>
                  <a:srgbClr val="FFFF00"/>
                </a:solidFill>
              </a:rPr>
              <a:t>Os franciscanos seculares são </a:t>
            </a:r>
            <a:r>
              <a:rPr lang="pt-BR" sz="1600" b="1" dirty="0">
                <a:solidFill>
                  <a:srgbClr val="FFFF00"/>
                </a:solidFill>
              </a:rPr>
              <a:t>leigos que vão amadurecendo na medida que o tempo passa, na corresponsabilidade com a missão da Igreja</a:t>
            </a:r>
            <a:r>
              <a:rPr lang="pt-BR" sz="1600" dirty="0">
                <a:solidFill>
                  <a:srgbClr val="FFFF00"/>
                </a:solidFill>
              </a:rPr>
              <a:t>.</a:t>
            </a:r>
            <a:r>
              <a:rPr lang="pt-BR" sz="1600" dirty="0"/>
              <a:t> Segundo as possibilidades e qualidades de cada um será importante que possam ir pelo mundo, para  reconstruir a Igreja que está em ruínas. </a:t>
            </a:r>
            <a:r>
              <a:rPr lang="pt-BR" sz="1600" dirty="0">
                <a:solidFill>
                  <a:srgbClr val="FFFF00"/>
                </a:solidFill>
              </a:rPr>
              <a:t>Os irmãos não podem deixar de dar sua colaboração de qualidade  à paróquia  (catequese, liturgia, família, atividades de promoção).</a:t>
            </a:r>
            <a:r>
              <a:rPr lang="pt-BR" sz="1600" dirty="0"/>
              <a:t>  Poderiam ser preparados para o ministério do acompanhamento dos doentes, ministério da esperança e da Palavra.  Os terceiros são leigos. Não se deve privilegiar  serviços ligados à liturgia.  A formação de um laicato maduro e não apenas devocional é de fundamental importância.  </a:t>
            </a:r>
            <a:r>
              <a:rPr lang="pt-BR" sz="1600" dirty="0">
                <a:solidFill>
                  <a:srgbClr val="FFFF00"/>
                </a:solidFill>
              </a:rPr>
              <a:t>Campos de ação de um laicato maduro: trabalho, educação, atendimento e promoção, política, ministério da catequese</a:t>
            </a:r>
            <a:r>
              <a:rPr lang="pt-BR" sz="1600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426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12.Nossas fraternidades terão a marca da </a:t>
            </a:r>
            <a:r>
              <a:rPr lang="pt-BR" sz="1600" b="1" dirty="0">
                <a:solidFill>
                  <a:srgbClr val="FFFF00"/>
                </a:solidFill>
              </a:rPr>
              <a:t>alegria.</a:t>
            </a:r>
            <a:r>
              <a:rPr lang="pt-BR" sz="1600" dirty="0"/>
              <a:t> Alegria  não quer dizer baderna, nem barafunda. Sugestões para cultivar a alegria na fraternidade: </a:t>
            </a:r>
            <a:r>
              <a:rPr lang="pt-BR" sz="1600" dirty="0">
                <a:solidFill>
                  <a:srgbClr val="FFFF00"/>
                </a:solidFill>
              </a:rPr>
              <a:t>cantos alegres e bonitos,</a:t>
            </a:r>
            <a:r>
              <a:rPr lang="pt-BR" sz="1600" dirty="0"/>
              <a:t>  preparar </a:t>
            </a:r>
            <a:r>
              <a:rPr lang="pt-BR" sz="1600" dirty="0">
                <a:solidFill>
                  <a:srgbClr val="FFFF00"/>
                </a:solidFill>
              </a:rPr>
              <a:t>espaços que respiram beleza em sua simplicidade</a:t>
            </a:r>
            <a:r>
              <a:rPr lang="pt-BR" sz="1600" dirty="0"/>
              <a:t>, presença de jovens franciscanos que cresçam com  a fraternidade.  Todas essas  sugestões contribuem para formar.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1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/>
              <a:t>13.Os Assistentes, de modo particular, deverão se fazer presente na vida dos irmãos  com gosto. Sua ausência regular é sentida com um prejuízo sério.  </a:t>
            </a:r>
            <a:r>
              <a:rPr lang="pt-BR" sz="1600" b="1" dirty="0">
                <a:solidFill>
                  <a:srgbClr val="FFFF00"/>
                </a:solidFill>
              </a:rPr>
              <a:t>Assistentes alegres e convictos são a melhor propaganda para a Ordem.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4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FAMILIA FRANCISCANA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3712964"/>
            <a:ext cx="62985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PRIMEIRA ORDEM – ORDEM DOS FRADES MENORES</a:t>
            </a:r>
          </a:p>
          <a:p>
            <a:r>
              <a:rPr lang="pt-BR" dirty="0" smtClean="0"/>
              <a:t>SEGUNDA ORDEM – DE SANTA CLARA</a:t>
            </a:r>
          </a:p>
          <a:p>
            <a:r>
              <a:rPr lang="pt-BR" dirty="0" smtClean="0"/>
              <a:t>TERCEIRA ORDEM – ORDEM FRANCISCANA SECULAR</a:t>
            </a:r>
          </a:p>
          <a:p>
            <a:r>
              <a:rPr lang="pt-BR" dirty="0" smtClean="0"/>
              <a:t>                                        JUFRA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TOR – Religiosos e religiosas</a:t>
            </a:r>
          </a:p>
          <a:p>
            <a:r>
              <a:rPr lang="pt-BR" dirty="0" smtClean="0"/>
              <a:t>                                        ISF - celibatários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0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6667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Grandes </a:t>
            </a:r>
            <a:r>
              <a:rPr lang="pt-BR" sz="3200" dirty="0" smtClean="0"/>
              <a:t>Temas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ORDEM </a:t>
            </a:r>
            <a:r>
              <a:rPr lang="pt-BR" sz="1600" dirty="0"/>
              <a:t>FRANCISCANA SECULAR: Que formação e que caminhos precisam ser percorrido</a:t>
            </a:r>
            <a:r>
              <a:rPr lang="pt-BR" sz="1600" dirty="0" smtClean="0"/>
              <a:t>?</a:t>
            </a:r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r>
              <a:rPr lang="pt-BR" sz="1600" dirty="0">
                <a:solidFill>
                  <a:srgbClr val="FFFF00"/>
                </a:solidFill>
              </a:rPr>
              <a:t>14.Os Conselhos  observarão os irmãos</a:t>
            </a:r>
            <a:r>
              <a:rPr lang="pt-BR" sz="1600" dirty="0"/>
              <a:t>.  </a:t>
            </a:r>
            <a:r>
              <a:rPr lang="pt-BR" sz="1600" dirty="0">
                <a:solidFill>
                  <a:srgbClr val="FFFF00"/>
                </a:solidFill>
              </a:rPr>
              <a:t>Descobrirão  lideranças </a:t>
            </a:r>
            <a:r>
              <a:rPr lang="pt-BR" sz="1600" dirty="0"/>
              <a:t>que, no futuro, poderão assumir as responsabilidades  na fraternidade. No momento das eleições será preciso fazer listas  com irmãos que levarão adiante com fidelidade e pertinácia o projeto franciscano secular.  Não se pode deixar que as coisas aconteçam e dizer que o resultado vem do Espirito Santo. </a:t>
            </a:r>
            <a:r>
              <a:rPr lang="pt-BR" sz="1600" dirty="0">
                <a:solidFill>
                  <a:srgbClr val="FFFF00"/>
                </a:solidFill>
              </a:rPr>
              <a:t>O Deus do vento e do fogo age,  mas conta com nosso bom senso</a:t>
            </a:r>
            <a:r>
              <a:rPr lang="pt-BR" sz="1600" dirty="0"/>
              <a:t>.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/>
              <a:t>      Frei Almir Ribeiro Guimarães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440160" cy="1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1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FAMILIA FRANCISCANA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3712964"/>
            <a:ext cx="59602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CHAMAMOS ORDEM PORQUE TEMOS UMA REGRA</a:t>
            </a:r>
          </a:p>
          <a:p>
            <a:r>
              <a:rPr lang="pt-BR" dirty="0" smtClean="0"/>
              <a:t>FRATERNIDADE SIGNIFICA VIVER ENTRE IRMÃOS</a:t>
            </a:r>
          </a:p>
          <a:p>
            <a:r>
              <a:rPr lang="pt-BR" u="sng" dirty="0" smtClean="0"/>
              <a:t>POR QUE PERTENCER A OFS</a:t>
            </a:r>
          </a:p>
          <a:p>
            <a:r>
              <a:rPr lang="pt-BR" dirty="0" smtClean="0"/>
              <a:t>Se tentados somos apoiados</a:t>
            </a:r>
          </a:p>
          <a:p>
            <a:r>
              <a:rPr lang="pt-BR" dirty="0" smtClean="0"/>
              <a:t>Se caídos somos levantados</a:t>
            </a:r>
          </a:p>
          <a:p>
            <a:r>
              <a:rPr lang="pt-BR" dirty="0" smtClean="0"/>
              <a:t>Se tíbios somos estimulados</a:t>
            </a:r>
          </a:p>
          <a:p>
            <a:r>
              <a:rPr lang="pt-BR" dirty="0" smtClean="0"/>
              <a:t>O ferro é afiado com ferro – irmão ajudado pelo irmão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0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FAMILIA FRANCISCANA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3712964"/>
            <a:ext cx="5351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SER MEMBRO:</a:t>
            </a:r>
          </a:p>
          <a:p>
            <a:endParaRPr lang="pt-BR" dirty="0"/>
          </a:p>
          <a:p>
            <a:r>
              <a:rPr lang="pt-BR" dirty="0" smtClean="0"/>
              <a:t>DEVO PEDIR A GRAÇA DA VOCAÇÃO A DEUS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6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DE FORMAÇÃO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1700808"/>
            <a:ext cx="31373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DE PREPARAÇÃO:</a:t>
            </a:r>
          </a:p>
          <a:p>
            <a:endParaRPr lang="pt-BR" dirty="0"/>
          </a:p>
          <a:p>
            <a:r>
              <a:rPr lang="pt-BR" dirty="0" smtClean="0"/>
              <a:t>INICIAÇÃO</a:t>
            </a:r>
          </a:p>
          <a:p>
            <a:endParaRPr lang="pt-BR" dirty="0"/>
          </a:p>
          <a:p>
            <a:r>
              <a:rPr lang="pt-BR" dirty="0" smtClean="0"/>
              <a:t>FORMAÇÃO</a:t>
            </a:r>
          </a:p>
          <a:p>
            <a:endParaRPr lang="pt-BR" u="sng" dirty="0" smtClean="0"/>
          </a:p>
          <a:p>
            <a:endParaRPr lang="pt-BR" u="sng" dirty="0"/>
          </a:p>
          <a:p>
            <a:endParaRPr lang="pt-BR" u="sng" dirty="0" smtClean="0"/>
          </a:p>
          <a:p>
            <a:endParaRPr lang="pt-BR" u="sng" dirty="0"/>
          </a:p>
          <a:p>
            <a:r>
              <a:rPr lang="pt-BR" u="sng" dirty="0" smtClean="0"/>
              <a:t>FEITO PELA:</a:t>
            </a:r>
          </a:p>
          <a:p>
            <a:r>
              <a:rPr lang="pt-BR" dirty="0" smtClean="0"/>
              <a:t>Oração</a:t>
            </a:r>
          </a:p>
          <a:p>
            <a:r>
              <a:rPr lang="pt-BR" dirty="0" smtClean="0"/>
              <a:t>Estudo</a:t>
            </a:r>
          </a:p>
          <a:p>
            <a:r>
              <a:rPr lang="pt-BR" dirty="0" smtClean="0"/>
              <a:t>Reflexão</a:t>
            </a:r>
          </a:p>
          <a:p>
            <a:r>
              <a:rPr lang="pt-BR" dirty="0" smtClean="0"/>
              <a:t>Participação da Fraternidade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0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2239" y="980728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DE FORMAÇÃO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1700808"/>
            <a:ext cx="709681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APÓS INICIAÇÃO</a:t>
            </a:r>
          </a:p>
          <a:p>
            <a:endParaRPr lang="pt-BR" dirty="0"/>
          </a:p>
          <a:p>
            <a:r>
              <a:rPr lang="pt-BR" dirty="0" smtClean="0"/>
              <a:t>Pedido para iniciar a formação através de carta ao Conselho Local</a:t>
            </a:r>
          </a:p>
          <a:p>
            <a:r>
              <a:rPr lang="pt-BR" dirty="0" smtClean="0"/>
              <a:t>Cerimônia chamada Admissão ao Tempo de Formação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TEMPO DE FORMAÇÃO</a:t>
            </a:r>
          </a:p>
          <a:p>
            <a:endParaRPr lang="pt-BR" dirty="0"/>
          </a:p>
          <a:p>
            <a:r>
              <a:rPr lang="pt-BR" dirty="0" smtClean="0"/>
              <a:t>Após período de estudo e reflexão para conversão emite a Profissão</a:t>
            </a:r>
          </a:p>
          <a:p>
            <a:endParaRPr lang="pt-BR" dirty="0"/>
          </a:p>
          <a:p>
            <a:r>
              <a:rPr lang="pt-BR" dirty="0" smtClean="0"/>
              <a:t>PROFISSÃO</a:t>
            </a:r>
          </a:p>
          <a:p>
            <a:endParaRPr lang="pt-BR" dirty="0" smtClean="0"/>
          </a:p>
          <a:p>
            <a:r>
              <a:rPr lang="pt-BR" dirty="0" smtClean="0"/>
              <a:t>Renovação das promessas do Batismo</a:t>
            </a:r>
          </a:p>
          <a:p>
            <a:r>
              <a:rPr lang="pt-BR" dirty="0" smtClean="0"/>
              <a:t>Compromisso público de viver o Evangelho no Mundo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398</TotalTime>
  <Words>1810</Words>
  <Application>Microsoft Office PowerPoint</Application>
  <PresentationFormat>Apresentação na tela (4:3)</PresentationFormat>
  <Paragraphs>533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Book Antiqua</vt:lpstr>
      <vt:lpstr>Calibri</vt:lpstr>
      <vt:lpstr>Wingdings</vt:lpstr>
      <vt:lpstr>Capa Dura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Unisul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Silvio Luiz De Medeiros</dc:creator>
  <cp:lastModifiedBy>Silvio Luiz de Medeiros</cp:lastModifiedBy>
  <cp:revision>86</cp:revision>
  <cp:lastPrinted>2015-06-17T14:50:07Z</cp:lastPrinted>
  <dcterms:created xsi:type="dcterms:W3CDTF">2015-06-10T19:28:50Z</dcterms:created>
  <dcterms:modified xsi:type="dcterms:W3CDTF">2017-07-13T00:35:59Z</dcterms:modified>
</cp:coreProperties>
</file>